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tif" ContentType="image/tiff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0"/>
  </p:notesMasterIdLst>
  <p:sldIdLst>
    <p:sldId id="649" r:id="rId2"/>
    <p:sldId id="650" r:id="rId3"/>
    <p:sldId id="651" r:id="rId4"/>
    <p:sldId id="652" r:id="rId5"/>
    <p:sldId id="653" r:id="rId6"/>
    <p:sldId id="654" r:id="rId7"/>
    <p:sldId id="655" r:id="rId8"/>
    <p:sldId id="656" r:id="rId9"/>
    <p:sldId id="657" r:id="rId10"/>
    <p:sldId id="658" r:id="rId11"/>
    <p:sldId id="659" r:id="rId12"/>
    <p:sldId id="660" r:id="rId13"/>
    <p:sldId id="661" r:id="rId14"/>
    <p:sldId id="662" r:id="rId15"/>
    <p:sldId id="663" r:id="rId16"/>
    <p:sldId id="664" r:id="rId17"/>
    <p:sldId id="665" r:id="rId18"/>
    <p:sldId id="666" r:id="rId19"/>
    <p:sldId id="667" r:id="rId20"/>
    <p:sldId id="668" r:id="rId21"/>
    <p:sldId id="669" r:id="rId22"/>
    <p:sldId id="670" r:id="rId23"/>
    <p:sldId id="671" r:id="rId24"/>
    <p:sldId id="672" r:id="rId25"/>
    <p:sldId id="673" r:id="rId26"/>
    <p:sldId id="674" r:id="rId27"/>
    <p:sldId id="675" r:id="rId28"/>
    <p:sldId id="676" r:id="rId29"/>
    <p:sldId id="677" r:id="rId30"/>
    <p:sldId id="678" r:id="rId31"/>
    <p:sldId id="679" r:id="rId32"/>
    <p:sldId id="680" r:id="rId33"/>
    <p:sldId id="681" r:id="rId34"/>
    <p:sldId id="682" r:id="rId35"/>
    <p:sldId id="683" r:id="rId36"/>
    <p:sldId id="684" r:id="rId37"/>
    <p:sldId id="685" r:id="rId38"/>
    <p:sldId id="686" r:id="rId39"/>
    <p:sldId id="687" r:id="rId40"/>
    <p:sldId id="688" r:id="rId41"/>
    <p:sldId id="689" r:id="rId42"/>
    <p:sldId id="690" r:id="rId43"/>
    <p:sldId id="691" r:id="rId44"/>
    <p:sldId id="692" r:id="rId45"/>
    <p:sldId id="693" r:id="rId46"/>
    <p:sldId id="694" r:id="rId47"/>
    <p:sldId id="695" r:id="rId48"/>
    <p:sldId id="696" r:id="rId49"/>
    <p:sldId id="601" r:id="rId50"/>
    <p:sldId id="588" r:id="rId51"/>
    <p:sldId id="570" r:id="rId52"/>
    <p:sldId id="571" r:id="rId53"/>
    <p:sldId id="697" r:id="rId54"/>
    <p:sldId id="572" r:id="rId55"/>
    <p:sldId id="573" r:id="rId56"/>
    <p:sldId id="575" r:id="rId57"/>
    <p:sldId id="576" r:id="rId58"/>
    <p:sldId id="578" r:id="rId59"/>
    <p:sldId id="579" r:id="rId60"/>
    <p:sldId id="580" r:id="rId61"/>
    <p:sldId id="581" r:id="rId62"/>
    <p:sldId id="582" r:id="rId63"/>
    <p:sldId id="583" r:id="rId64"/>
    <p:sldId id="584" r:id="rId65"/>
    <p:sldId id="585" r:id="rId66"/>
    <p:sldId id="589" r:id="rId67"/>
    <p:sldId id="590" r:id="rId68"/>
    <p:sldId id="591" r:id="rId69"/>
    <p:sldId id="592" r:id="rId70"/>
    <p:sldId id="593" r:id="rId71"/>
    <p:sldId id="594" r:id="rId72"/>
    <p:sldId id="595" r:id="rId73"/>
    <p:sldId id="596" r:id="rId74"/>
    <p:sldId id="698" r:id="rId75"/>
    <p:sldId id="597" r:id="rId76"/>
    <p:sldId id="598" r:id="rId77"/>
    <p:sldId id="699" r:id="rId78"/>
    <p:sldId id="648" r:id="rId79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69A4"/>
    <a:srgbClr val="869DBE"/>
    <a:srgbClr val="2EDEBC"/>
    <a:srgbClr val="006600"/>
    <a:srgbClr val="008080"/>
    <a:srgbClr val="5DA1CB"/>
    <a:srgbClr val="339933"/>
    <a:srgbClr val="5AC349"/>
    <a:srgbClr val="4274B0"/>
    <a:srgbClr val="4577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4660"/>
  </p:normalViewPr>
  <p:slideViewPr>
    <p:cSldViewPr>
      <p:cViewPr varScale="1">
        <p:scale>
          <a:sx n="99" d="100"/>
          <a:sy n="99" d="100"/>
        </p:scale>
        <p:origin x="-276" y="-90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image" Target="../media/image49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image" Target="../media/image5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AC2F2-7D5E-4B19-8F8A-AF610728EDB0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BE115-2331-432A-84F8-CF80B7608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14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4</a:t>
            </a:fld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22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6" y="4406903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6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322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8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63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3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3" y="1600203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5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1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1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895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369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48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61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2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61" y="1435102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769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1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1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1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16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288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4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52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6045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3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42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slide" Target="slide49.xml"/><Relationship Id="rId4" Type="http://schemas.openxmlformats.org/officeDocument/2006/relationships/slide" Target="slide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Word_Document111111.doc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&#21517;&#24072;&#24494;&#28857;.TI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21WLXKCXARJBS12-1.TIF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21WLXKCXARJBS12-2.TI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file:///F:\&#20154;&#25945;&#29289;&#29702;&#24517;&#20462;&#31532;&#19977;&#20876;&#65288;&#21512;&#29256;&#65289;\21XRJWL12-1.TI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21WLXKCXARJBS12-3.TI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Word_Document222222.docx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emf"/><Relationship Id="rId4" Type="http://schemas.openxmlformats.org/officeDocument/2006/relationships/package" Target="../embeddings/Microsoft_Word_Document333333.docx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Word_Document444444.docx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21XRJWL12-3.TIF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oleObject" Target="../embeddings/oleObject5.bin"/><Relationship Id="rId7" Type="http://schemas.openxmlformats.org/officeDocument/2006/relationships/package" Target="../embeddings/Microsoft_Word_Document666666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2.emf"/><Relationship Id="rId4" Type="http://schemas.openxmlformats.org/officeDocument/2006/relationships/package" Target="../embeddings/Microsoft_Word_Document555555.docx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4.emf"/><Relationship Id="rId4" Type="http://schemas.openxmlformats.org/officeDocument/2006/relationships/package" Target="../embeddings/Microsoft_Word_Document777777.docx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file:///F:\&#20154;&#25945;&#29289;&#29702;&#24517;&#20462;&#31532;&#19977;&#20876;&#65288;&#21512;&#29256;&#65289;\23XKCWLRJBS12-1.TIF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6.emf"/><Relationship Id="rId4" Type="http://schemas.openxmlformats.org/officeDocument/2006/relationships/package" Target="../embeddings/Microsoft_Word_Document888888.docx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file:///C:\Documents%20and%20Settings\Administrator\&#26700;&#38754;\21XRJWL12-7.TIF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file:///C:\Documents%20and%20Settings\Administrator\&#26700;&#38754;\21XRJWL12-8.TIF" TargetMode="External"/><Relationship Id="rId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oleObject" Target="../embeddings/oleObject9.bin"/><Relationship Id="rId7" Type="http://schemas.openxmlformats.org/officeDocument/2006/relationships/package" Target="../embeddings/Microsoft_Word_Document101010101010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9.emf"/><Relationship Id="rId4" Type="http://schemas.openxmlformats.org/officeDocument/2006/relationships/package" Target="../embeddings/Microsoft_Word_Document999999.docx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1.emf"/><Relationship Id="rId4" Type="http://schemas.openxmlformats.org/officeDocument/2006/relationships/package" Target="../embeddings/Microsoft_Word_Document111111111111.docx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21XRJWL12-9.TIF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3.emf"/><Relationship Id="rId4" Type="http://schemas.openxmlformats.org/officeDocument/2006/relationships/package" Target="../embeddings/Microsoft_Word_Document121212121212.docx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4.emf"/><Relationship Id="rId4" Type="http://schemas.openxmlformats.org/officeDocument/2006/relationships/package" Target="../embeddings/Microsoft_Word_Document131313131313.docx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7" Type="http://schemas.openxmlformats.org/officeDocument/2006/relationships/image" Target="21XRJWL12-10.TIF" TargetMode="Externa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6.png"/><Relationship Id="rId5" Type="http://schemas.openxmlformats.org/officeDocument/2006/relationships/image" Target="../media/image25.emf"/><Relationship Id="rId4" Type="http://schemas.openxmlformats.org/officeDocument/2006/relationships/package" Target="../embeddings/Microsoft_Word_Document141414141414.docx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file:///F:\&#20154;&#25945;&#29289;&#29702;&#24517;&#20462;&#31532;&#19977;&#20876;&#65288;&#21512;&#29256;&#65289;\22WLLKBS3-22.TIF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8.emf"/><Relationship Id="rId4" Type="http://schemas.openxmlformats.org/officeDocument/2006/relationships/package" Target="../embeddings/Microsoft_Word_Document151515151515.docx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file:///F:\&#20154;&#25945;&#29289;&#29702;&#24517;&#20462;&#31532;&#19977;&#20876;&#65288;&#21512;&#29256;&#65289;\23XKCWLRJBS12-2.TIF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0.emf"/><Relationship Id="rId4" Type="http://schemas.openxmlformats.org/officeDocument/2006/relationships/package" Target="../embeddings/Microsoft_Word_Document161616161616.docx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70.xml"/><Relationship Id="rId18" Type="http://schemas.openxmlformats.org/officeDocument/2006/relationships/image" Target="../media/image31.emf"/><Relationship Id="rId3" Type="http://schemas.openxmlformats.org/officeDocument/2006/relationships/slide" Target="slide50.xml"/><Relationship Id="rId7" Type="http://schemas.openxmlformats.org/officeDocument/2006/relationships/slide" Target="slide58.xml"/><Relationship Id="rId12" Type="http://schemas.openxmlformats.org/officeDocument/2006/relationships/slide" Target="slide68.xml"/><Relationship Id="rId17" Type="http://schemas.openxmlformats.org/officeDocument/2006/relationships/package" Target="../embeddings/Microsoft_Word_Document17171717.docx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17.bin"/><Relationship Id="rId1" Type="http://schemas.openxmlformats.org/officeDocument/2006/relationships/vmlDrawing" Target="../drawings/vmlDrawing15.vml"/><Relationship Id="rId6" Type="http://schemas.openxmlformats.org/officeDocument/2006/relationships/slide" Target="slide56.xml"/><Relationship Id="rId11" Type="http://schemas.openxmlformats.org/officeDocument/2006/relationships/slide" Target="slide66.xml"/><Relationship Id="rId5" Type="http://schemas.openxmlformats.org/officeDocument/2006/relationships/slide" Target="slide54.xml"/><Relationship Id="rId15" Type="http://schemas.openxmlformats.org/officeDocument/2006/relationships/slide" Target="slide75.xml"/><Relationship Id="rId10" Type="http://schemas.openxmlformats.org/officeDocument/2006/relationships/slide" Target="slide64.xml"/><Relationship Id="rId4" Type="http://schemas.openxmlformats.org/officeDocument/2006/relationships/slide" Target="slide52.xml"/><Relationship Id="rId9" Type="http://schemas.openxmlformats.org/officeDocument/2006/relationships/slide" Target="slide62.xml"/><Relationship Id="rId14" Type="http://schemas.openxmlformats.org/officeDocument/2006/relationships/slide" Target="slide7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70.xml"/><Relationship Id="rId18" Type="http://schemas.openxmlformats.org/officeDocument/2006/relationships/image" Target="../media/image32.emf"/><Relationship Id="rId3" Type="http://schemas.openxmlformats.org/officeDocument/2006/relationships/slide" Target="slide50.xml"/><Relationship Id="rId7" Type="http://schemas.openxmlformats.org/officeDocument/2006/relationships/slide" Target="slide58.xml"/><Relationship Id="rId12" Type="http://schemas.openxmlformats.org/officeDocument/2006/relationships/slide" Target="slide68.xml"/><Relationship Id="rId17" Type="http://schemas.openxmlformats.org/officeDocument/2006/relationships/package" Target="../embeddings/Microsoft_Word_Document18181818.docx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18.bin"/><Relationship Id="rId1" Type="http://schemas.openxmlformats.org/officeDocument/2006/relationships/vmlDrawing" Target="../drawings/vmlDrawing16.vml"/><Relationship Id="rId6" Type="http://schemas.openxmlformats.org/officeDocument/2006/relationships/slide" Target="slide56.xml"/><Relationship Id="rId11" Type="http://schemas.openxmlformats.org/officeDocument/2006/relationships/slide" Target="slide66.xml"/><Relationship Id="rId5" Type="http://schemas.openxmlformats.org/officeDocument/2006/relationships/slide" Target="slide54.xml"/><Relationship Id="rId15" Type="http://schemas.openxmlformats.org/officeDocument/2006/relationships/slide" Target="slide75.xml"/><Relationship Id="rId10" Type="http://schemas.openxmlformats.org/officeDocument/2006/relationships/slide" Target="slide64.xml"/><Relationship Id="rId4" Type="http://schemas.openxmlformats.org/officeDocument/2006/relationships/slide" Target="slide52.xml"/><Relationship Id="rId9" Type="http://schemas.openxmlformats.org/officeDocument/2006/relationships/slide" Target="slide62.xml"/><Relationship Id="rId14" Type="http://schemas.openxmlformats.org/officeDocument/2006/relationships/slide" Target="slide7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slide" Target="slide62.xml"/><Relationship Id="rId13" Type="http://schemas.openxmlformats.org/officeDocument/2006/relationships/slide" Target="slide72.xml"/><Relationship Id="rId3" Type="http://schemas.openxmlformats.org/officeDocument/2006/relationships/slide" Target="slide52.xml"/><Relationship Id="rId7" Type="http://schemas.openxmlformats.org/officeDocument/2006/relationships/slide" Target="slide60.xml"/><Relationship Id="rId12" Type="http://schemas.openxmlformats.org/officeDocument/2006/relationships/slide" Target="slide70.xml"/><Relationship Id="rId2" Type="http://schemas.openxmlformats.org/officeDocument/2006/relationships/slide" Target="slide5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8.xml"/><Relationship Id="rId11" Type="http://schemas.openxmlformats.org/officeDocument/2006/relationships/slide" Target="slide68.xml"/><Relationship Id="rId5" Type="http://schemas.openxmlformats.org/officeDocument/2006/relationships/slide" Target="slide56.xml"/><Relationship Id="rId10" Type="http://schemas.openxmlformats.org/officeDocument/2006/relationships/slide" Target="slide66.xml"/><Relationship Id="rId4" Type="http://schemas.openxmlformats.org/officeDocument/2006/relationships/slide" Target="slide54.xml"/><Relationship Id="rId9" Type="http://schemas.openxmlformats.org/officeDocument/2006/relationships/slide" Target="slide64.xml"/><Relationship Id="rId14" Type="http://schemas.openxmlformats.org/officeDocument/2006/relationships/slide" Target="slide75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slide" Target="slide62.xml"/><Relationship Id="rId13" Type="http://schemas.openxmlformats.org/officeDocument/2006/relationships/slide" Target="slide72.xml"/><Relationship Id="rId3" Type="http://schemas.openxmlformats.org/officeDocument/2006/relationships/slide" Target="slide52.xml"/><Relationship Id="rId7" Type="http://schemas.openxmlformats.org/officeDocument/2006/relationships/slide" Target="slide60.xml"/><Relationship Id="rId12" Type="http://schemas.openxmlformats.org/officeDocument/2006/relationships/slide" Target="slide70.xml"/><Relationship Id="rId2" Type="http://schemas.openxmlformats.org/officeDocument/2006/relationships/slide" Target="slide5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8.xml"/><Relationship Id="rId11" Type="http://schemas.openxmlformats.org/officeDocument/2006/relationships/slide" Target="slide68.xml"/><Relationship Id="rId5" Type="http://schemas.openxmlformats.org/officeDocument/2006/relationships/slide" Target="slide56.xml"/><Relationship Id="rId10" Type="http://schemas.openxmlformats.org/officeDocument/2006/relationships/slide" Target="slide66.xml"/><Relationship Id="rId4" Type="http://schemas.openxmlformats.org/officeDocument/2006/relationships/slide" Target="slide54.xml"/><Relationship Id="rId9" Type="http://schemas.openxmlformats.org/officeDocument/2006/relationships/slide" Target="slide64.xml"/><Relationship Id="rId14" Type="http://schemas.openxmlformats.org/officeDocument/2006/relationships/slide" Target="slide75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slide" Target="slide62.xml"/><Relationship Id="rId13" Type="http://schemas.openxmlformats.org/officeDocument/2006/relationships/slide" Target="slide72.xml"/><Relationship Id="rId3" Type="http://schemas.openxmlformats.org/officeDocument/2006/relationships/slide" Target="slide52.xml"/><Relationship Id="rId7" Type="http://schemas.openxmlformats.org/officeDocument/2006/relationships/slide" Target="slide60.xml"/><Relationship Id="rId12" Type="http://schemas.openxmlformats.org/officeDocument/2006/relationships/slide" Target="slide70.xml"/><Relationship Id="rId2" Type="http://schemas.openxmlformats.org/officeDocument/2006/relationships/slide" Target="slide5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8.xml"/><Relationship Id="rId11" Type="http://schemas.openxmlformats.org/officeDocument/2006/relationships/slide" Target="slide68.xml"/><Relationship Id="rId5" Type="http://schemas.openxmlformats.org/officeDocument/2006/relationships/slide" Target="slide56.xml"/><Relationship Id="rId10" Type="http://schemas.openxmlformats.org/officeDocument/2006/relationships/slide" Target="slide66.xml"/><Relationship Id="rId4" Type="http://schemas.openxmlformats.org/officeDocument/2006/relationships/slide" Target="slide54.xml"/><Relationship Id="rId9" Type="http://schemas.openxmlformats.org/officeDocument/2006/relationships/slide" Target="slide64.xml"/><Relationship Id="rId14" Type="http://schemas.openxmlformats.org/officeDocument/2006/relationships/slide" Target="slide75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70.xml"/><Relationship Id="rId18" Type="http://schemas.openxmlformats.org/officeDocument/2006/relationships/image" Target="../media/image33.emf"/><Relationship Id="rId3" Type="http://schemas.openxmlformats.org/officeDocument/2006/relationships/slide" Target="slide50.xml"/><Relationship Id="rId7" Type="http://schemas.openxmlformats.org/officeDocument/2006/relationships/slide" Target="slide58.xml"/><Relationship Id="rId12" Type="http://schemas.openxmlformats.org/officeDocument/2006/relationships/slide" Target="slide68.xml"/><Relationship Id="rId17" Type="http://schemas.openxmlformats.org/officeDocument/2006/relationships/package" Target="../embeddings/Microsoft_Word_Document19191919.docx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19.bin"/><Relationship Id="rId1" Type="http://schemas.openxmlformats.org/officeDocument/2006/relationships/vmlDrawing" Target="../drawings/vmlDrawing17.vml"/><Relationship Id="rId6" Type="http://schemas.openxmlformats.org/officeDocument/2006/relationships/slide" Target="slide56.xml"/><Relationship Id="rId11" Type="http://schemas.openxmlformats.org/officeDocument/2006/relationships/slide" Target="slide66.xml"/><Relationship Id="rId5" Type="http://schemas.openxmlformats.org/officeDocument/2006/relationships/slide" Target="slide54.xml"/><Relationship Id="rId15" Type="http://schemas.openxmlformats.org/officeDocument/2006/relationships/slide" Target="slide75.xml"/><Relationship Id="rId10" Type="http://schemas.openxmlformats.org/officeDocument/2006/relationships/slide" Target="slide64.xml"/><Relationship Id="rId4" Type="http://schemas.openxmlformats.org/officeDocument/2006/relationships/slide" Target="slide52.xml"/><Relationship Id="rId9" Type="http://schemas.openxmlformats.org/officeDocument/2006/relationships/slide" Target="slide62.xml"/><Relationship Id="rId14" Type="http://schemas.openxmlformats.org/officeDocument/2006/relationships/slide" Target="slide7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slide" Target="slide62.xml"/><Relationship Id="rId13" Type="http://schemas.openxmlformats.org/officeDocument/2006/relationships/slide" Target="slide72.xml"/><Relationship Id="rId3" Type="http://schemas.openxmlformats.org/officeDocument/2006/relationships/slide" Target="slide52.xml"/><Relationship Id="rId7" Type="http://schemas.openxmlformats.org/officeDocument/2006/relationships/slide" Target="slide60.xml"/><Relationship Id="rId12" Type="http://schemas.openxmlformats.org/officeDocument/2006/relationships/slide" Target="slide70.xml"/><Relationship Id="rId2" Type="http://schemas.openxmlformats.org/officeDocument/2006/relationships/slide" Target="slide50.xml"/><Relationship Id="rId16" Type="http://schemas.openxmlformats.org/officeDocument/2006/relationships/image" Target="file:///F:\&#20154;&#25945;&#29289;&#29702;&#24517;&#20462;&#31532;&#19977;&#20876;&#65288;&#21512;&#29256;&#65289;\22RJWL3+243.TIF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" Target="slide58.xml"/><Relationship Id="rId11" Type="http://schemas.openxmlformats.org/officeDocument/2006/relationships/slide" Target="slide68.xml"/><Relationship Id="rId5" Type="http://schemas.openxmlformats.org/officeDocument/2006/relationships/slide" Target="slide56.xml"/><Relationship Id="rId15" Type="http://schemas.openxmlformats.org/officeDocument/2006/relationships/image" Target="../media/image34.tiff"/><Relationship Id="rId10" Type="http://schemas.openxmlformats.org/officeDocument/2006/relationships/slide" Target="slide66.xml"/><Relationship Id="rId4" Type="http://schemas.openxmlformats.org/officeDocument/2006/relationships/slide" Target="slide54.xml"/><Relationship Id="rId9" Type="http://schemas.openxmlformats.org/officeDocument/2006/relationships/slide" Target="slide64.xml"/><Relationship Id="rId14" Type="http://schemas.openxmlformats.org/officeDocument/2006/relationships/slide" Target="slide75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slide" Target="slide62.xml"/><Relationship Id="rId13" Type="http://schemas.openxmlformats.org/officeDocument/2006/relationships/slide" Target="slide72.xml"/><Relationship Id="rId3" Type="http://schemas.openxmlformats.org/officeDocument/2006/relationships/slide" Target="slide52.xml"/><Relationship Id="rId7" Type="http://schemas.openxmlformats.org/officeDocument/2006/relationships/slide" Target="slide60.xml"/><Relationship Id="rId12" Type="http://schemas.openxmlformats.org/officeDocument/2006/relationships/slide" Target="slide70.xml"/><Relationship Id="rId2" Type="http://schemas.openxmlformats.org/officeDocument/2006/relationships/slide" Target="slide5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8.xml"/><Relationship Id="rId11" Type="http://schemas.openxmlformats.org/officeDocument/2006/relationships/slide" Target="slide68.xml"/><Relationship Id="rId5" Type="http://schemas.openxmlformats.org/officeDocument/2006/relationships/slide" Target="slide56.xml"/><Relationship Id="rId10" Type="http://schemas.openxmlformats.org/officeDocument/2006/relationships/slide" Target="slide66.xml"/><Relationship Id="rId4" Type="http://schemas.openxmlformats.org/officeDocument/2006/relationships/slide" Target="slide54.xml"/><Relationship Id="rId9" Type="http://schemas.openxmlformats.org/officeDocument/2006/relationships/slide" Target="slide64.xml"/><Relationship Id="rId14" Type="http://schemas.openxmlformats.org/officeDocument/2006/relationships/slide" Target="slide75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70.xml"/><Relationship Id="rId18" Type="http://schemas.openxmlformats.org/officeDocument/2006/relationships/image" Target="../media/image35.emf"/><Relationship Id="rId3" Type="http://schemas.openxmlformats.org/officeDocument/2006/relationships/slide" Target="slide50.xml"/><Relationship Id="rId7" Type="http://schemas.openxmlformats.org/officeDocument/2006/relationships/slide" Target="slide58.xml"/><Relationship Id="rId12" Type="http://schemas.openxmlformats.org/officeDocument/2006/relationships/slide" Target="slide68.xml"/><Relationship Id="rId17" Type="http://schemas.openxmlformats.org/officeDocument/2006/relationships/package" Target="../embeddings/Microsoft_Word_Document20202020.docx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20.bin"/><Relationship Id="rId1" Type="http://schemas.openxmlformats.org/officeDocument/2006/relationships/vmlDrawing" Target="../drawings/vmlDrawing18.vml"/><Relationship Id="rId6" Type="http://schemas.openxmlformats.org/officeDocument/2006/relationships/slide" Target="slide56.xml"/><Relationship Id="rId11" Type="http://schemas.openxmlformats.org/officeDocument/2006/relationships/slide" Target="slide66.xml"/><Relationship Id="rId5" Type="http://schemas.openxmlformats.org/officeDocument/2006/relationships/slide" Target="slide54.xml"/><Relationship Id="rId15" Type="http://schemas.openxmlformats.org/officeDocument/2006/relationships/slide" Target="slide75.xml"/><Relationship Id="rId10" Type="http://schemas.openxmlformats.org/officeDocument/2006/relationships/slide" Target="slide64.xml"/><Relationship Id="rId4" Type="http://schemas.openxmlformats.org/officeDocument/2006/relationships/slide" Target="slide52.xml"/><Relationship Id="rId9" Type="http://schemas.openxmlformats.org/officeDocument/2006/relationships/slide" Target="slide62.xml"/><Relationship Id="rId14" Type="http://schemas.openxmlformats.org/officeDocument/2006/relationships/slide" Target="slide7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70.xml"/><Relationship Id="rId18" Type="http://schemas.openxmlformats.org/officeDocument/2006/relationships/image" Target="../media/image36.emf"/><Relationship Id="rId3" Type="http://schemas.openxmlformats.org/officeDocument/2006/relationships/slide" Target="slide50.xml"/><Relationship Id="rId7" Type="http://schemas.openxmlformats.org/officeDocument/2006/relationships/slide" Target="slide58.xml"/><Relationship Id="rId12" Type="http://schemas.openxmlformats.org/officeDocument/2006/relationships/slide" Target="slide68.xml"/><Relationship Id="rId17" Type="http://schemas.openxmlformats.org/officeDocument/2006/relationships/package" Target="../embeddings/Microsoft_Word_Document21212121.docx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21.bin"/><Relationship Id="rId1" Type="http://schemas.openxmlformats.org/officeDocument/2006/relationships/vmlDrawing" Target="../drawings/vmlDrawing19.vml"/><Relationship Id="rId6" Type="http://schemas.openxmlformats.org/officeDocument/2006/relationships/slide" Target="slide56.xml"/><Relationship Id="rId11" Type="http://schemas.openxmlformats.org/officeDocument/2006/relationships/slide" Target="slide66.xml"/><Relationship Id="rId5" Type="http://schemas.openxmlformats.org/officeDocument/2006/relationships/slide" Target="slide54.xml"/><Relationship Id="rId15" Type="http://schemas.openxmlformats.org/officeDocument/2006/relationships/slide" Target="slide75.xml"/><Relationship Id="rId10" Type="http://schemas.openxmlformats.org/officeDocument/2006/relationships/slide" Target="slide64.xml"/><Relationship Id="rId4" Type="http://schemas.openxmlformats.org/officeDocument/2006/relationships/slide" Target="slide52.xml"/><Relationship Id="rId9" Type="http://schemas.openxmlformats.org/officeDocument/2006/relationships/slide" Target="slide62.xml"/><Relationship Id="rId14" Type="http://schemas.openxmlformats.org/officeDocument/2006/relationships/slide" Target="slide7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70.xml"/><Relationship Id="rId18" Type="http://schemas.openxmlformats.org/officeDocument/2006/relationships/image" Target="../media/image37.emf"/><Relationship Id="rId3" Type="http://schemas.openxmlformats.org/officeDocument/2006/relationships/slide" Target="slide50.xml"/><Relationship Id="rId7" Type="http://schemas.openxmlformats.org/officeDocument/2006/relationships/slide" Target="slide58.xml"/><Relationship Id="rId12" Type="http://schemas.openxmlformats.org/officeDocument/2006/relationships/slide" Target="slide68.xml"/><Relationship Id="rId17" Type="http://schemas.openxmlformats.org/officeDocument/2006/relationships/package" Target="../embeddings/Microsoft_Word_Document22232222.docx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22.bin"/><Relationship Id="rId1" Type="http://schemas.openxmlformats.org/officeDocument/2006/relationships/vmlDrawing" Target="../drawings/vmlDrawing20.vml"/><Relationship Id="rId6" Type="http://schemas.openxmlformats.org/officeDocument/2006/relationships/slide" Target="slide56.xml"/><Relationship Id="rId11" Type="http://schemas.openxmlformats.org/officeDocument/2006/relationships/slide" Target="slide66.xml"/><Relationship Id="rId5" Type="http://schemas.openxmlformats.org/officeDocument/2006/relationships/slide" Target="slide54.xml"/><Relationship Id="rId15" Type="http://schemas.openxmlformats.org/officeDocument/2006/relationships/slide" Target="slide75.xml"/><Relationship Id="rId10" Type="http://schemas.openxmlformats.org/officeDocument/2006/relationships/slide" Target="slide64.xml"/><Relationship Id="rId4" Type="http://schemas.openxmlformats.org/officeDocument/2006/relationships/slide" Target="slide52.xml"/><Relationship Id="rId9" Type="http://schemas.openxmlformats.org/officeDocument/2006/relationships/slide" Target="slide62.xml"/><Relationship Id="rId14" Type="http://schemas.openxmlformats.org/officeDocument/2006/relationships/slide" Target="slide7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70.xml"/><Relationship Id="rId18" Type="http://schemas.openxmlformats.org/officeDocument/2006/relationships/image" Target="../media/image38.emf"/><Relationship Id="rId3" Type="http://schemas.openxmlformats.org/officeDocument/2006/relationships/slide" Target="slide50.xml"/><Relationship Id="rId7" Type="http://schemas.openxmlformats.org/officeDocument/2006/relationships/slide" Target="slide58.xml"/><Relationship Id="rId12" Type="http://schemas.openxmlformats.org/officeDocument/2006/relationships/slide" Target="slide68.xml"/><Relationship Id="rId17" Type="http://schemas.openxmlformats.org/officeDocument/2006/relationships/package" Target="../embeddings/Microsoft_Word_Document23242323.docx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23.bin"/><Relationship Id="rId1" Type="http://schemas.openxmlformats.org/officeDocument/2006/relationships/vmlDrawing" Target="../drawings/vmlDrawing21.vml"/><Relationship Id="rId6" Type="http://schemas.openxmlformats.org/officeDocument/2006/relationships/slide" Target="slide56.xml"/><Relationship Id="rId11" Type="http://schemas.openxmlformats.org/officeDocument/2006/relationships/slide" Target="slide66.xml"/><Relationship Id="rId5" Type="http://schemas.openxmlformats.org/officeDocument/2006/relationships/slide" Target="slide54.xml"/><Relationship Id="rId15" Type="http://schemas.openxmlformats.org/officeDocument/2006/relationships/slide" Target="slide75.xml"/><Relationship Id="rId10" Type="http://schemas.openxmlformats.org/officeDocument/2006/relationships/slide" Target="slide64.xml"/><Relationship Id="rId4" Type="http://schemas.openxmlformats.org/officeDocument/2006/relationships/slide" Target="slide52.xml"/><Relationship Id="rId9" Type="http://schemas.openxmlformats.org/officeDocument/2006/relationships/slide" Target="slide62.xml"/><Relationship Id="rId14" Type="http://schemas.openxmlformats.org/officeDocument/2006/relationships/slide" Target="slide72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slide" Target="slide62.xml"/><Relationship Id="rId13" Type="http://schemas.openxmlformats.org/officeDocument/2006/relationships/slide" Target="slide72.xml"/><Relationship Id="rId3" Type="http://schemas.openxmlformats.org/officeDocument/2006/relationships/slide" Target="slide52.xml"/><Relationship Id="rId7" Type="http://schemas.openxmlformats.org/officeDocument/2006/relationships/slide" Target="slide60.xml"/><Relationship Id="rId12" Type="http://schemas.openxmlformats.org/officeDocument/2006/relationships/slide" Target="slide70.xml"/><Relationship Id="rId2" Type="http://schemas.openxmlformats.org/officeDocument/2006/relationships/slide" Target="slide5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8.xml"/><Relationship Id="rId11" Type="http://schemas.openxmlformats.org/officeDocument/2006/relationships/slide" Target="slide68.xml"/><Relationship Id="rId5" Type="http://schemas.openxmlformats.org/officeDocument/2006/relationships/slide" Target="slide56.xml"/><Relationship Id="rId10" Type="http://schemas.openxmlformats.org/officeDocument/2006/relationships/slide" Target="slide66.xml"/><Relationship Id="rId4" Type="http://schemas.openxmlformats.org/officeDocument/2006/relationships/slide" Target="slide54.xml"/><Relationship Id="rId9" Type="http://schemas.openxmlformats.org/officeDocument/2006/relationships/slide" Target="slide64.xml"/><Relationship Id="rId14" Type="http://schemas.openxmlformats.org/officeDocument/2006/relationships/slide" Target="slide75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70.xml"/><Relationship Id="rId18" Type="http://schemas.openxmlformats.org/officeDocument/2006/relationships/image" Target="../media/image39.emf"/><Relationship Id="rId3" Type="http://schemas.openxmlformats.org/officeDocument/2006/relationships/slide" Target="slide50.xml"/><Relationship Id="rId7" Type="http://schemas.openxmlformats.org/officeDocument/2006/relationships/slide" Target="slide58.xml"/><Relationship Id="rId12" Type="http://schemas.openxmlformats.org/officeDocument/2006/relationships/slide" Target="slide68.xml"/><Relationship Id="rId17" Type="http://schemas.openxmlformats.org/officeDocument/2006/relationships/package" Target="../embeddings/Microsoft_Word_Document24252424.docx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24.bin"/><Relationship Id="rId1" Type="http://schemas.openxmlformats.org/officeDocument/2006/relationships/vmlDrawing" Target="../drawings/vmlDrawing22.vml"/><Relationship Id="rId6" Type="http://schemas.openxmlformats.org/officeDocument/2006/relationships/slide" Target="slide56.xml"/><Relationship Id="rId11" Type="http://schemas.openxmlformats.org/officeDocument/2006/relationships/slide" Target="slide66.xml"/><Relationship Id="rId5" Type="http://schemas.openxmlformats.org/officeDocument/2006/relationships/slide" Target="slide54.xml"/><Relationship Id="rId15" Type="http://schemas.openxmlformats.org/officeDocument/2006/relationships/slide" Target="slide75.xml"/><Relationship Id="rId10" Type="http://schemas.openxmlformats.org/officeDocument/2006/relationships/slide" Target="slide64.xml"/><Relationship Id="rId4" Type="http://schemas.openxmlformats.org/officeDocument/2006/relationships/slide" Target="slide52.xml"/><Relationship Id="rId9" Type="http://schemas.openxmlformats.org/officeDocument/2006/relationships/slide" Target="slide62.xml"/><Relationship Id="rId14" Type="http://schemas.openxmlformats.org/officeDocument/2006/relationships/slide" Target="slide7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slide" Target="slide62.xml"/><Relationship Id="rId13" Type="http://schemas.openxmlformats.org/officeDocument/2006/relationships/slide" Target="slide72.xml"/><Relationship Id="rId3" Type="http://schemas.openxmlformats.org/officeDocument/2006/relationships/slide" Target="slide52.xml"/><Relationship Id="rId7" Type="http://schemas.openxmlformats.org/officeDocument/2006/relationships/slide" Target="slide60.xml"/><Relationship Id="rId12" Type="http://schemas.openxmlformats.org/officeDocument/2006/relationships/slide" Target="slide70.xml"/><Relationship Id="rId2" Type="http://schemas.openxmlformats.org/officeDocument/2006/relationships/slide" Target="slide50.xml"/><Relationship Id="rId16" Type="http://schemas.openxmlformats.org/officeDocument/2006/relationships/image" Target="file:///F:\&#20154;&#25945;&#29289;&#29702;&#24517;&#20462;&#31532;&#19977;&#20876;&#65288;&#21512;&#29256;&#65289;\22RJWL3+244.TIF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" Target="slide58.xml"/><Relationship Id="rId11" Type="http://schemas.openxmlformats.org/officeDocument/2006/relationships/slide" Target="slide68.xml"/><Relationship Id="rId5" Type="http://schemas.openxmlformats.org/officeDocument/2006/relationships/slide" Target="slide56.xml"/><Relationship Id="rId15" Type="http://schemas.openxmlformats.org/officeDocument/2006/relationships/image" Target="../media/image40.tiff"/><Relationship Id="rId10" Type="http://schemas.openxmlformats.org/officeDocument/2006/relationships/slide" Target="slide66.xml"/><Relationship Id="rId4" Type="http://schemas.openxmlformats.org/officeDocument/2006/relationships/slide" Target="slide54.xml"/><Relationship Id="rId9" Type="http://schemas.openxmlformats.org/officeDocument/2006/relationships/slide" Target="slide64.xml"/><Relationship Id="rId14" Type="http://schemas.openxmlformats.org/officeDocument/2006/relationships/slide" Target="slide75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70.xml"/><Relationship Id="rId18" Type="http://schemas.openxmlformats.org/officeDocument/2006/relationships/image" Target="../media/image41.emf"/><Relationship Id="rId3" Type="http://schemas.openxmlformats.org/officeDocument/2006/relationships/slide" Target="slide50.xml"/><Relationship Id="rId7" Type="http://schemas.openxmlformats.org/officeDocument/2006/relationships/slide" Target="slide58.xml"/><Relationship Id="rId12" Type="http://schemas.openxmlformats.org/officeDocument/2006/relationships/slide" Target="slide68.xml"/><Relationship Id="rId17" Type="http://schemas.openxmlformats.org/officeDocument/2006/relationships/package" Target="../embeddings/Microsoft_Word_Document25262525.docx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25.bin"/><Relationship Id="rId1" Type="http://schemas.openxmlformats.org/officeDocument/2006/relationships/vmlDrawing" Target="../drawings/vmlDrawing23.vml"/><Relationship Id="rId6" Type="http://schemas.openxmlformats.org/officeDocument/2006/relationships/slide" Target="slide56.xml"/><Relationship Id="rId11" Type="http://schemas.openxmlformats.org/officeDocument/2006/relationships/slide" Target="slide66.xml"/><Relationship Id="rId5" Type="http://schemas.openxmlformats.org/officeDocument/2006/relationships/slide" Target="slide54.xml"/><Relationship Id="rId15" Type="http://schemas.openxmlformats.org/officeDocument/2006/relationships/slide" Target="slide75.xml"/><Relationship Id="rId10" Type="http://schemas.openxmlformats.org/officeDocument/2006/relationships/slide" Target="slide64.xml"/><Relationship Id="rId4" Type="http://schemas.openxmlformats.org/officeDocument/2006/relationships/slide" Target="slide52.xml"/><Relationship Id="rId9" Type="http://schemas.openxmlformats.org/officeDocument/2006/relationships/slide" Target="slide62.xml"/><Relationship Id="rId14" Type="http://schemas.openxmlformats.org/officeDocument/2006/relationships/slide" Target="slide7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slide" Target="slide62.xml"/><Relationship Id="rId13" Type="http://schemas.openxmlformats.org/officeDocument/2006/relationships/slide" Target="slide72.xml"/><Relationship Id="rId3" Type="http://schemas.openxmlformats.org/officeDocument/2006/relationships/slide" Target="slide52.xml"/><Relationship Id="rId7" Type="http://schemas.openxmlformats.org/officeDocument/2006/relationships/slide" Target="slide60.xml"/><Relationship Id="rId12" Type="http://schemas.openxmlformats.org/officeDocument/2006/relationships/slide" Target="slide70.xml"/><Relationship Id="rId2" Type="http://schemas.openxmlformats.org/officeDocument/2006/relationships/slide" Target="slide5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8.xml"/><Relationship Id="rId11" Type="http://schemas.openxmlformats.org/officeDocument/2006/relationships/slide" Target="slide68.xml"/><Relationship Id="rId5" Type="http://schemas.openxmlformats.org/officeDocument/2006/relationships/slide" Target="slide56.xml"/><Relationship Id="rId10" Type="http://schemas.openxmlformats.org/officeDocument/2006/relationships/slide" Target="slide66.xml"/><Relationship Id="rId4" Type="http://schemas.openxmlformats.org/officeDocument/2006/relationships/slide" Target="slide54.xml"/><Relationship Id="rId9" Type="http://schemas.openxmlformats.org/officeDocument/2006/relationships/slide" Target="slide64.xml"/><Relationship Id="rId14" Type="http://schemas.openxmlformats.org/officeDocument/2006/relationships/slide" Target="slide75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70.xml"/><Relationship Id="rId18" Type="http://schemas.openxmlformats.org/officeDocument/2006/relationships/image" Target="../media/image42.emf"/><Relationship Id="rId3" Type="http://schemas.openxmlformats.org/officeDocument/2006/relationships/slide" Target="slide50.xml"/><Relationship Id="rId21" Type="http://schemas.openxmlformats.org/officeDocument/2006/relationships/image" Target="../media/image43.emf"/><Relationship Id="rId7" Type="http://schemas.openxmlformats.org/officeDocument/2006/relationships/slide" Target="slide58.xml"/><Relationship Id="rId12" Type="http://schemas.openxmlformats.org/officeDocument/2006/relationships/slide" Target="slide68.xml"/><Relationship Id="rId17" Type="http://schemas.openxmlformats.org/officeDocument/2006/relationships/package" Target="../embeddings/Microsoft_Word_Document26272626.docx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26.bin"/><Relationship Id="rId20" Type="http://schemas.openxmlformats.org/officeDocument/2006/relationships/package" Target="../embeddings/Microsoft_Word_Document27282727.docx"/><Relationship Id="rId1" Type="http://schemas.openxmlformats.org/officeDocument/2006/relationships/vmlDrawing" Target="../drawings/vmlDrawing24.vml"/><Relationship Id="rId6" Type="http://schemas.openxmlformats.org/officeDocument/2006/relationships/slide" Target="slide56.xml"/><Relationship Id="rId11" Type="http://schemas.openxmlformats.org/officeDocument/2006/relationships/slide" Target="slide66.xml"/><Relationship Id="rId5" Type="http://schemas.openxmlformats.org/officeDocument/2006/relationships/slide" Target="slide54.xml"/><Relationship Id="rId15" Type="http://schemas.openxmlformats.org/officeDocument/2006/relationships/slide" Target="slide75.xml"/><Relationship Id="rId10" Type="http://schemas.openxmlformats.org/officeDocument/2006/relationships/slide" Target="slide64.xml"/><Relationship Id="rId19" Type="http://schemas.openxmlformats.org/officeDocument/2006/relationships/oleObject" Target="../embeddings/oleObject27.bin"/><Relationship Id="rId4" Type="http://schemas.openxmlformats.org/officeDocument/2006/relationships/slide" Target="slide52.xml"/><Relationship Id="rId9" Type="http://schemas.openxmlformats.org/officeDocument/2006/relationships/slide" Target="slide62.xml"/><Relationship Id="rId14" Type="http://schemas.openxmlformats.org/officeDocument/2006/relationships/slide" Target="slide72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70.xml"/><Relationship Id="rId18" Type="http://schemas.openxmlformats.org/officeDocument/2006/relationships/image" Target="../media/image44.emf"/><Relationship Id="rId3" Type="http://schemas.openxmlformats.org/officeDocument/2006/relationships/slide" Target="slide50.xml"/><Relationship Id="rId7" Type="http://schemas.openxmlformats.org/officeDocument/2006/relationships/slide" Target="slide58.xml"/><Relationship Id="rId12" Type="http://schemas.openxmlformats.org/officeDocument/2006/relationships/slide" Target="slide68.xml"/><Relationship Id="rId17" Type="http://schemas.openxmlformats.org/officeDocument/2006/relationships/package" Target="../embeddings/Microsoft_Word_Document28292828.docx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28.bin"/><Relationship Id="rId1" Type="http://schemas.openxmlformats.org/officeDocument/2006/relationships/vmlDrawing" Target="../drawings/vmlDrawing25.vml"/><Relationship Id="rId6" Type="http://schemas.openxmlformats.org/officeDocument/2006/relationships/slide" Target="slide56.xml"/><Relationship Id="rId11" Type="http://schemas.openxmlformats.org/officeDocument/2006/relationships/slide" Target="slide66.xml"/><Relationship Id="rId5" Type="http://schemas.openxmlformats.org/officeDocument/2006/relationships/slide" Target="slide54.xml"/><Relationship Id="rId15" Type="http://schemas.openxmlformats.org/officeDocument/2006/relationships/slide" Target="slide75.xml"/><Relationship Id="rId10" Type="http://schemas.openxmlformats.org/officeDocument/2006/relationships/slide" Target="slide64.xml"/><Relationship Id="rId4" Type="http://schemas.openxmlformats.org/officeDocument/2006/relationships/slide" Target="slide52.xml"/><Relationship Id="rId9" Type="http://schemas.openxmlformats.org/officeDocument/2006/relationships/slide" Target="slide62.xml"/><Relationship Id="rId14" Type="http://schemas.openxmlformats.org/officeDocument/2006/relationships/slide" Target="slide72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70.xml"/><Relationship Id="rId18" Type="http://schemas.openxmlformats.org/officeDocument/2006/relationships/image" Target="../media/image45.emf"/><Relationship Id="rId3" Type="http://schemas.openxmlformats.org/officeDocument/2006/relationships/slide" Target="slide50.xml"/><Relationship Id="rId7" Type="http://schemas.openxmlformats.org/officeDocument/2006/relationships/slide" Target="slide58.xml"/><Relationship Id="rId12" Type="http://schemas.openxmlformats.org/officeDocument/2006/relationships/slide" Target="slide68.xml"/><Relationship Id="rId17" Type="http://schemas.openxmlformats.org/officeDocument/2006/relationships/package" Target="../embeddings/Microsoft_Word_Document29302929.docx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29.bin"/><Relationship Id="rId1" Type="http://schemas.openxmlformats.org/officeDocument/2006/relationships/vmlDrawing" Target="../drawings/vmlDrawing26.vml"/><Relationship Id="rId6" Type="http://schemas.openxmlformats.org/officeDocument/2006/relationships/slide" Target="slide56.xml"/><Relationship Id="rId11" Type="http://schemas.openxmlformats.org/officeDocument/2006/relationships/slide" Target="slide66.xml"/><Relationship Id="rId5" Type="http://schemas.openxmlformats.org/officeDocument/2006/relationships/slide" Target="slide54.xml"/><Relationship Id="rId15" Type="http://schemas.openxmlformats.org/officeDocument/2006/relationships/slide" Target="slide75.xml"/><Relationship Id="rId10" Type="http://schemas.openxmlformats.org/officeDocument/2006/relationships/slide" Target="slide64.xml"/><Relationship Id="rId4" Type="http://schemas.openxmlformats.org/officeDocument/2006/relationships/slide" Target="slide52.xml"/><Relationship Id="rId9" Type="http://schemas.openxmlformats.org/officeDocument/2006/relationships/slide" Target="slide62.xml"/><Relationship Id="rId14" Type="http://schemas.openxmlformats.org/officeDocument/2006/relationships/slide" Target="slide7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slide" Target="slide62.xml"/><Relationship Id="rId13" Type="http://schemas.openxmlformats.org/officeDocument/2006/relationships/slide" Target="slide72.xml"/><Relationship Id="rId3" Type="http://schemas.openxmlformats.org/officeDocument/2006/relationships/slide" Target="slide52.xml"/><Relationship Id="rId7" Type="http://schemas.openxmlformats.org/officeDocument/2006/relationships/slide" Target="slide60.xml"/><Relationship Id="rId12" Type="http://schemas.openxmlformats.org/officeDocument/2006/relationships/slide" Target="slide70.xml"/><Relationship Id="rId2" Type="http://schemas.openxmlformats.org/officeDocument/2006/relationships/slide" Target="slide50.xml"/><Relationship Id="rId16" Type="http://schemas.openxmlformats.org/officeDocument/2006/relationships/image" Target="file:///F:\&#20154;&#25945;&#29289;&#29702;&#24517;&#20462;&#31532;&#19977;&#20876;&#65288;&#21512;&#29256;&#65289;\23XKCWLRJBS12-5.TIF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" Target="slide58.xml"/><Relationship Id="rId11" Type="http://schemas.openxmlformats.org/officeDocument/2006/relationships/slide" Target="slide68.xml"/><Relationship Id="rId5" Type="http://schemas.openxmlformats.org/officeDocument/2006/relationships/slide" Target="slide56.xml"/><Relationship Id="rId15" Type="http://schemas.openxmlformats.org/officeDocument/2006/relationships/image" Target="../media/image46.tiff"/><Relationship Id="rId10" Type="http://schemas.openxmlformats.org/officeDocument/2006/relationships/slide" Target="slide66.xml"/><Relationship Id="rId4" Type="http://schemas.openxmlformats.org/officeDocument/2006/relationships/slide" Target="slide54.xml"/><Relationship Id="rId9" Type="http://schemas.openxmlformats.org/officeDocument/2006/relationships/slide" Target="slide64.xml"/><Relationship Id="rId14" Type="http://schemas.openxmlformats.org/officeDocument/2006/relationships/slide" Target="slide75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70.xml"/><Relationship Id="rId18" Type="http://schemas.openxmlformats.org/officeDocument/2006/relationships/image" Target="../media/image47.emf"/><Relationship Id="rId3" Type="http://schemas.openxmlformats.org/officeDocument/2006/relationships/slide" Target="slide50.xml"/><Relationship Id="rId7" Type="http://schemas.openxmlformats.org/officeDocument/2006/relationships/slide" Target="slide58.xml"/><Relationship Id="rId12" Type="http://schemas.openxmlformats.org/officeDocument/2006/relationships/slide" Target="slide68.xml"/><Relationship Id="rId17" Type="http://schemas.openxmlformats.org/officeDocument/2006/relationships/package" Target="../embeddings/Microsoft_Word_Document30313030.docx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30.bin"/><Relationship Id="rId1" Type="http://schemas.openxmlformats.org/officeDocument/2006/relationships/vmlDrawing" Target="../drawings/vmlDrawing27.vml"/><Relationship Id="rId6" Type="http://schemas.openxmlformats.org/officeDocument/2006/relationships/slide" Target="slide56.xml"/><Relationship Id="rId11" Type="http://schemas.openxmlformats.org/officeDocument/2006/relationships/slide" Target="slide66.xml"/><Relationship Id="rId5" Type="http://schemas.openxmlformats.org/officeDocument/2006/relationships/slide" Target="slide54.xml"/><Relationship Id="rId15" Type="http://schemas.openxmlformats.org/officeDocument/2006/relationships/slide" Target="slide75.xml"/><Relationship Id="rId10" Type="http://schemas.openxmlformats.org/officeDocument/2006/relationships/slide" Target="slide64.xml"/><Relationship Id="rId4" Type="http://schemas.openxmlformats.org/officeDocument/2006/relationships/slide" Target="slide52.xml"/><Relationship Id="rId9" Type="http://schemas.openxmlformats.org/officeDocument/2006/relationships/slide" Target="slide62.xml"/><Relationship Id="rId14" Type="http://schemas.openxmlformats.org/officeDocument/2006/relationships/slide" Target="slide72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slide" Target="slide62.xml"/><Relationship Id="rId13" Type="http://schemas.openxmlformats.org/officeDocument/2006/relationships/slide" Target="slide72.xml"/><Relationship Id="rId3" Type="http://schemas.openxmlformats.org/officeDocument/2006/relationships/slide" Target="slide52.xml"/><Relationship Id="rId7" Type="http://schemas.openxmlformats.org/officeDocument/2006/relationships/slide" Target="slide60.xml"/><Relationship Id="rId12" Type="http://schemas.openxmlformats.org/officeDocument/2006/relationships/slide" Target="slide70.xml"/><Relationship Id="rId2" Type="http://schemas.openxmlformats.org/officeDocument/2006/relationships/slide" Target="slide50.xml"/><Relationship Id="rId16" Type="http://schemas.openxmlformats.org/officeDocument/2006/relationships/image" Target="file:///F:\&#20154;&#25945;&#29289;&#29702;&#24517;&#20462;&#31532;&#19977;&#20876;&#65288;&#21512;&#29256;&#65289;\23XKCWLRJBS12-6.TIF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" Target="slide58.xml"/><Relationship Id="rId11" Type="http://schemas.openxmlformats.org/officeDocument/2006/relationships/slide" Target="slide68.xml"/><Relationship Id="rId5" Type="http://schemas.openxmlformats.org/officeDocument/2006/relationships/slide" Target="slide56.xml"/><Relationship Id="rId15" Type="http://schemas.openxmlformats.org/officeDocument/2006/relationships/image" Target="../media/image48.tiff"/><Relationship Id="rId10" Type="http://schemas.openxmlformats.org/officeDocument/2006/relationships/slide" Target="slide66.xml"/><Relationship Id="rId4" Type="http://schemas.openxmlformats.org/officeDocument/2006/relationships/slide" Target="slide54.xml"/><Relationship Id="rId9" Type="http://schemas.openxmlformats.org/officeDocument/2006/relationships/slide" Target="slide64.xml"/><Relationship Id="rId14" Type="http://schemas.openxmlformats.org/officeDocument/2006/relationships/slide" Target="slide75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slide" Target="slide62.xml"/><Relationship Id="rId13" Type="http://schemas.openxmlformats.org/officeDocument/2006/relationships/slide" Target="slide72.xml"/><Relationship Id="rId3" Type="http://schemas.openxmlformats.org/officeDocument/2006/relationships/slide" Target="slide52.xml"/><Relationship Id="rId7" Type="http://schemas.openxmlformats.org/officeDocument/2006/relationships/slide" Target="slide60.xml"/><Relationship Id="rId12" Type="http://schemas.openxmlformats.org/officeDocument/2006/relationships/slide" Target="slide70.xml"/><Relationship Id="rId2" Type="http://schemas.openxmlformats.org/officeDocument/2006/relationships/slide" Target="slide5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8.xml"/><Relationship Id="rId11" Type="http://schemas.openxmlformats.org/officeDocument/2006/relationships/slide" Target="slide68.xml"/><Relationship Id="rId5" Type="http://schemas.openxmlformats.org/officeDocument/2006/relationships/slide" Target="slide56.xml"/><Relationship Id="rId10" Type="http://schemas.openxmlformats.org/officeDocument/2006/relationships/slide" Target="slide66.xml"/><Relationship Id="rId4" Type="http://schemas.openxmlformats.org/officeDocument/2006/relationships/slide" Target="slide54.xml"/><Relationship Id="rId9" Type="http://schemas.openxmlformats.org/officeDocument/2006/relationships/slide" Target="slide64.xml"/><Relationship Id="rId14" Type="http://schemas.openxmlformats.org/officeDocument/2006/relationships/slide" Target="slide75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70.xml"/><Relationship Id="rId18" Type="http://schemas.openxmlformats.org/officeDocument/2006/relationships/image" Target="../media/image49.emf"/><Relationship Id="rId3" Type="http://schemas.openxmlformats.org/officeDocument/2006/relationships/slide" Target="slide50.xml"/><Relationship Id="rId21" Type="http://schemas.openxmlformats.org/officeDocument/2006/relationships/image" Target="../media/image50.emf"/><Relationship Id="rId7" Type="http://schemas.openxmlformats.org/officeDocument/2006/relationships/slide" Target="slide58.xml"/><Relationship Id="rId12" Type="http://schemas.openxmlformats.org/officeDocument/2006/relationships/slide" Target="slide68.xml"/><Relationship Id="rId17" Type="http://schemas.openxmlformats.org/officeDocument/2006/relationships/package" Target="../embeddings/Microsoft_Word_Document31323131.docx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31.bin"/><Relationship Id="rId20" Type="http://schemas.openxmlformats.org/officeDocument/2006/relationships/package" Target="../embeddings/Microsoft_Word_Document32333232.docx"/><Relationship Id="rId1" Type="http://schemas.openxmlformats.org/officeDocument/2006/relationships/vmlDrawing" Target="../drawings/vmlDrawing28.vml"/><Relationship Id="rId6" Type="http://schemas.openxmlformats.org/officeDocument/2006/relationships/slide" Target="slide56.xml"/><Relationship Id="rId11" Type="http://schemas.openxmlformats.org/officeDocument/2006/relationships/slide" Target="slide66.xml"/><Relationship Id="rId5" Type="http://schemas.openxmlformats.org/officeDocument/2006/relationships/slide" Target="slide54.xml"/><Relationship Id="rId15" Type="http://schemas.openxmlformats.org/officeDocument/2006/relationships/slide" Target="slide75.xml"/><Relationship Id="rId10" Type="http://schemas.openxmlformats.org/officeDocument/2006/relationships/slide" Target="slide64.xml"/><Relationship Id="rId19" Type="http://schemas.openxmlformats.org/officeDocument/2006/relationships/oleObject" Target="../embeddings/oleObject32.bin"/><Relationship Id="rId4" Type="http://schemas.openxmlformats.org/officeDocument/2006/relationships/slide" Target="slide52.xml"/><Relationship Id="rId9" Type="http://schemas.openxmlformats.org/officeDocument/2006/relationships/slide" Target="slide62.xml"/><Relationship Id="rId14" Type="http://schemas.openxmlformats.org/officeDocument/2006/relationships/slide" Target="slide72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slide" Target="slide62.xml"/><Relationship Id="rId13" Type="http://schemas.openxmlformats.org/officeDocument/2006/relationships/slide" Target="slide72.xml"/><Relationship Id="rId3" Type="http://schemas.openxmlformats.org/officeDocument/2006/relationships/slide" Target="slide52.xml"/><Relationship Id="rId7" Type="http://schemas.openxmlformats.org/officeDocument/2006/relationships/slide" Target="slide60.xml"/><Relationship Id="rId12" Type="http://schemas.openxmlformats.org/officeDocument/2006/relationships/slide" Target="slide70.xml"/><Relationship Id="rId2" Type="http://schemas.openxmlformats.org/officeDocument/2006/relationships/slide" Target="slide5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8.xml"/><Relationship Id="rId11" Type="http://schemas.openxmlformats.org/officeDocument/2006/relationships/slide" Target="slide68.xml"/><Relationship Id="rId5" Type="http://schemas.openxmlformats.org/officeDocument/2006/relationships/slide" Target="slide56.xml"/><Relationship Id="rId10" Type="http://schemas.openxmlformats.org/officeDocument/2006/relationships/slide" Target="slide66.xml"/><Relationship Id="rId4" Type="http://schemas.openxmlformats.org/officeDocument/2006/relationships/slide" Target="slide54.xml"/><Relationship Id="rId9" Type="http://schemas.openxmlformats.org/officeDocument/2006/relationships/slide" Target="slide64.xml"/><Relationship Id="rId14" Type="http://schemas.openxmlformats.org/officeDocument/2006/relationships/slide" Target="slide75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70.xml"/><Relationship Id="rId18" Type="http://schemas.openxmlformats.org/officeDocument/2006/relationships/image" Target="../media/image51.emf"/><Relationship Id="rId3" Type="http://schemas.openxmlformats.org/officeDocument/2006/relationships/slide" Target="slide50.xml"/><Relationship Id="rId7" Type="http://schemas.openxmlformats.org/officeDocument/2006/relationships/slide" Target="slide58.xml"/><Relationship Id="rId12" Type="http://schemas.openxmlformats.org/officeDocument/2006/relationships/slide" Target="slide68.xml"/><Relationship Id="rId17" Type="http://schemas.openxmlformats.org/officeDocument/2006/relationships/package" Target="../embeddings/Microsoft_Word_Document33343333.docx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33.bin"/><Relationship Id="rId1" Type="http://schemas.openxmlformats.org/officeDocument/2006/relationships/vmlDrawing" Target="../drawings/vmlDrawing29.vml"/><Relationship Id="rId6" Type="http://schemas.openxmlformats.org/officeDocument/2006/relationships/slide" Target="slide56.xml"/><Relationship Id="rId11" Type="http://schemas.openxmlformats.org/officeDocument/2006/relationships/slide" Target="slide66.xml"/><Relationship Id="rId5" Type="http://schemas.openxmlformats.org/officeDocument/2006/relationships/slide" Target="slide54.xml"/><Relationship Id="rId15" Type="http://schemas.openxmlformats.org/officeDocument/2006/relationships/slide" Target="slide75.xml"/><Relationship Id="rId10" Type="http://schemas.openxmlformats.org/officeDocument/2006/relationships/slide" Target="slide64.xml"/><Relationship Id="rId4" Type="http://schemas.openxmlformats.org/officeDocument/2006/relationships/slide" Target="slide52.xml"/><Relationship Id="rId9" Type="http://schemas.openxmlformats.org/officeDocument/2006/relationships/slide" Target="slide62.xml"/><Relationship Id="rId14" Type="http://schemas.openxmlformats.org/officeDocument/2006/relationships/slide" Target="slide72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70.xml"/><Relationship Id="rId18" Type="http://schemas.openxmlformats.org/officeDocument/2006/relationships/image" Target="../media/image52.emf"/><Relationship Id="rId3" Type="http://schemas.openxmlformats.org/officeDocument/2006/relationships/slide" Target="slide50.xml"/><Relationship Id="rId21" Type="http://schemas.openxmlformats.org/officeDocument/2006/relationships/image" Target="../media/image53.emf"/><Relationship Id="rId7" Type="http://schemas.openxmlformats.org/officeDocument/2006/relationships/slide" Target="slide58.xml"/><Relationship Id="rId12" Type="http://schemas.openxmlformats.org/officeDocument/2006/relationships/slide" Target="slide68.xml"/><Relationship Id="rId17" Type="http://schemas.openxmlformats.org/officeDocument/2006/relationships/package" Target="../embeddings/Microsoft_Word_Document34353434.docx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34.bin"/><Relationship Id="rId20" Type="http://schemas.openxmlformats.org/officeDocument/2006/relationships/package" Target="../embeddings/Microsoft_Word_Document35363535.docx"/><Relationship Id="rId1" Type="http://schemas.openxmlformats.org/officeDocument/2006/relationships/vmlDrawing" Target="../drawings/vmlDrawing30.vml"/><Relationship Id="rId6" Type="http://schemas.openxmlformats.org/officeDocument/2006/relationships/slide" Target="slide56.xml"/><Relationship Id="rId11" Type="http://schemas.openxmlformats.org/officeDocument/2006/relationships/slide" Target="slide66.xml"/><Relationship Id="rId5" Type="http://schemas.openxmlformats.org/officeDocument/2006/relationships/slide" Target="slide54.xml"/><Relationship Id="rId15" Type="http://schemas.openxmlformats.org/officeDocument/2006/relationships/slide" Target="slide75.xml"/><Relationship Id="rId10" Type="http://schemas.openxmlformats.org/officeDocument/2006/relationships/slide" Target="slide64.xml"/><Relationship Id="rId19" Type="http://schemas.openxmlformats.org/officeDocument/2006/relationships/oleObject" Target="../embeddings/oleObject35.bin"/><Relationship Id="rId4" Type="http://schemas.openxmlformats.org/officeDocument/2006/relationships/slide" Target="slide52.xml"/><Relationship Id="rId9" Type="http://schemas.openxmlformats.org/officeDocument/2006/relationships/slide" Target="slide62.xml"/><Relationship Id="rId14" Type="http://schemas.openxmlformats.org/officeDocument/2006/relationships/slide" Target="slide7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3057965" y="1229805"/>
            <a:ext cx="2602917" cy="3973359"/>
          </a:xfrm>
          <a:prstGeom prst="rect">
            <a:avLst/>
          </a:prstGeom>
          <a:noFill/>
          <a:ln w="12700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547664" y="2038880"/>
            <a:ext cx="8626238" cy="2060643"/>
          </a:xfrm>
          <a:prstGeom prst="rect">
            <a:avLst/>
          </a:prstGeom>
          <a:solidFill>
            <a:srgbClr val="869DB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  <p:sp>
        <p:nvSpPr>
          <p:cNvPr id="19" name="文本框 53"/>
          <p:cNvSpPr txBox="1"/>
          <p:nvPr/>
        </p:nvSpPr>
        <p:spPr>
          <a:xfrm>
            <a:off x="2569195" y="2357879"/>
            <a:ext cx="7128792" cy="143116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5800" b="1" kern="10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  <a:cs typeface="Times New Roman"/>
              </a:rPr>
              <a:t>电能  能量守恒定律</a:t>
            </a:r>
            <a:endParaRPr lang="en-US" altLang="zh-CN" sz="5800" b="1" kern="100" dirty="0">
              <a:solidFill>
                <a:schemeClr val="bg1"/>
              </a:solidFill>
              <a:latin typeface="黑体" pitchFamily="2" charset="-122"/>
              <a:ea typeface="黑体" pitchFamily="2" charset="-122"/>
              <a:cs typeface="Times New Roman"/>
            </a:endParaRPr>
          </a:p>
        </p:txBody>
      </p:sp>
      <p:sp>
        <p:nvSpPr>
          <p:cNvPr id="23" name="文本框 11"/>
          <p:cNvSpPr txBox="1"/>
          <p:nvPr/>
        </p:nvSpPr>
        <p:spPr>
          <a:xfrm>
            <a:off x="3218631" y="1275606"/>
            <a:ext cx="2711371" cy="7659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50" b="1" dirty="0" smtClean="0">
                <a:solidFill>
                  <a:schemeClr val="accent3">
                    <a:lumMod val="50000"/>
                  </a:schemeClr>
                </a:solidFill>
                <a:latin typeface="Arial"/>
                <a:cs typeface="+mn-ea"/>
                <a:sym typeface="+mn-lt"/>
              </a:rPr>
              <a:t>第十二章 </a:t>
            </a:r>
            <a:endParaRPr lang="zh-CN" altLang="en-US" sz="4050" b="1" dirty="0">
              <a:solidFill>
                <a:schemeClr val="accent3">
                  <a:lumMod val="50000"/>
                </a:schemeClr>
              </a:solidFill>
              <a:latin typeface="Arial"/>
              <a:cs typeface="+mn-ea"/>
              <a:sym typeface="+mn-lt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2097157" y="4391438"/>
            <a:ext cx="976094" cy="328022"/>
          </a:xfrm>
          <a:prstGeom prst="line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</p:cxnSp>
      <p:cxnSp>
        <p:nvCxnSpPr>
          <p:cNvPr id="25" name="直接连接符 24"/>
          <p:cNvCxnSpPr/>
          <p:nvPr/>
        </p:nvCxnSpPr>
        <p:spPr>
          <a:xfrm>
            <a:off x="5578246" y="1693580"/>
            <a:ext cx="976094" cy="328022"/>
          </a:xfrm>
          <a:prstGeom prst="line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</p:cxnSp>
      <p:cxnSp>
        <p:nvCxnSpPr>
          <p:cNvPr id="26" name="直接连接符 25"/>
          <p:cNvCxnSpPr/>
          <p:nvPr/>
        </p:nvCxnSpPr>
        <p:spPr>
          <a:xfrm>
            <a:off x="5146458" y="1783890"/>
            <a:ext cx="624066" cy="209720"/>
          </a:xfrm>
          <a:prstGeom prst="line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</p:cxnSp>
      <p:cxnSp>
        <p:nvCxnSpPr>
          <p:cNvPr id="27" name="直接连接符 26"/>
          <p:cNvCxnSpPr/>
          <p:nvPr/>
        </p:nvCxnSpPr>
        <p:spPr>
          <a:xfrm>
            <a:off x="2713211" y="4236654"/>
            <a:ext cx="596502" cy="200458"/>
          </a:xfrm>
          <a:prstGeom prst="line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</p:cxnSp>
      <p:cxnSp>
        <p:nvCxnSpPr>
          <p:cNvPr id="37" name="直接连接符 36"/>
          <p:cNvCxnSpPr/>
          <p:nvPr/>
        </p:nvCxnSpPr>
        <p:spPr>
          <a:xfrm>
            <a:off x="4570899" y="4077072"/>
            <a:ext cx="976094" cy="328022"/>
          </a:xfrm>
          <a:prstGeom prst="line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411186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rot="16200000">
            <a:off x="10111439" y="681116"/>
            <a:ext cx="2815327" cy="1398328"/>
          </a:xfrm>
          <a:prstGeom prst="triangle">
            <a:avLst/>
          </a:prstGeom>
          <a:solidFill>
            <a:srgbClr val="869DB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等腰三角形 4"/>
          <p:cNvSpPr/>
          <p:nvPr/>
        </p:nvSpPr>
        <p:spPr>
          <a:xfrm rot="16200000">
            <a:off x="10314382" y="2001814"/>
            <a:ext cx="2466975" cy="1251493"/>
          </a:xfrm>
          <a:prstGeom prst="triangle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等腰三角形 7"/>
          <p:cNvSpPr/>
          <p:nvPr/>
        </p:nvSpPr>
        <p:spPr>
          <a:xfrm>
            <a:off x="-23093" y="5633891"/>
            <a:ext cx="2466975" cy="1251493"/>
          </a:xfrm>
          <a:prstGeom prst="triangle">
            <a:avLst/>
          </a:prstGeom>
          <a:solidFill>
            <a:schemeClr val="accent5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057027" y="1844824"/>
            <a:ext cx="2664296" cy="2277092"/>
            <a:chOff x="1072586" y="730321"/>
            <a:chExt cx="5273250" cy="4571656"/>
          </a:xfrm>
        </p:grpSpPr>
        <p:sp>
          <p:nvSpPr>
            <p:cNvPr id="14" name="矩形 13"/>
            <p:cNvSpPr/>
            <p:nvPr/>
          </p:nvSpPr>
          <p:spPr>
            <a:xfrm rot="2648372">
              <a:off x="1072586" y="730321"/>
              <a:ext cx="4474028" cy="4474028"/>
            </a:xfrm>
            <a:prstGeom prst="rect">
              <a:avLst/>
            </a:prstGeom>
            <a:noFill/>
            <a:ln w="38100">
              <a:solidFill>
                <a:srgbClr val="00374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7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 rot="2648372">
              <a:off x="1846331" y="756879"/>
              <a:ext cx="4499505" cy="4545098"/>
            </a:xfrm>
            <a:prstGeom prst="rect">
              <a:avLst/>
            </a:prstGeom>
            <a:solidFill>
              <a:srgbClr val="FAFAFA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7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16" name="文本框 10"/>
          <p:cNvSpPr txBox="1"/>
          <p:nvPr/>
        </p:nvSpPr>
        <p:spPr>
          <a:xfrm>
            <a:off x="4338446" y="2454423"/>
            <a:ext cx="72094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6000" b="1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</a:rPr>
              <a:t>电路中的能量转化</a:t>
            </a:r>
          </a:p>
        </p:txBody>
      </p:sp>
      <p:sp>
        <p:nvSpPr>
          <p:cNvPr id="17" name="文本框 10"/>
          <p:cNvSpPr txBox="1"/>
          <p:nvPr/>
        </p:nvSpPr>
        <p:spPr>
          <a:xfrm>
            <a:off x="1465639" y="2492896"/>
            <a:ext cx="297576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5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  <a:sym typeface="思源黑体 CN Bold" panose="020B0800000000000000" pitchFamily="34" charset="-122"/>
              </a:rPr>
              <a:t>第</a:t>
            </a:r>
            <a:r>
              <a:rPr lang="en-US" altLang="zh-CN" sz="5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  <a:sym typeface="思源黑体 CN Bold" panose="020B0800000000000000" pitchFamily="34" charset="-122"/>
              </a:rPr>
              <a:t>1</a:t>
            </a:r>
            <a:r>
              <a:rPr lang="zh-CN" altLang="en-US" sz="5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  <a:sym typeface="思源黑体 CN Bold" panose="020B0800000000000000" pitchFamily="34" charset="-122"/>
              </a:rPr>
              <a:t>节</a:t>
            </a:r>
            <a:endParaRPr lang="zh-CN" altLang="en-US" sz="55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黑体" panose="02010600030101010101" pitchFamily="2" charset="-122"/>
              <a:cs typeface="Times New Roman" panose="02020603050405020304" pitchFamily="18" charset="0"/>
              <a:sym typeface="思源黑体 CN Bold" panose="020B0800000000000000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37347" y="3861048"/>
            <a:ext cx="60500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</a:rPr>
              <a:t>(</a:t>
            </a:r>
            <a:r>
              <a:rPr lang="zh-CN" altLang="en-US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</a:rPr>
              <a:t>赋能课</a:t>
            </a:r>
            <a:r>
              <a:rPr lang="en-US" altLang="zh-CN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</a:rPr>
              <a:t>—</a:t>
            </a:r>
            <a:r>
              <a:rPr lang="zh-CN" altLang="en-US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</a:rPr>
              <a:t>精细培优科学思维</a:t>
            </a:r>
            <a:r>
              <a:rPr lang="en-US" altLang="zh-CN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4032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5798763"/>
              </p:ext>
            </p:extLst>
          </p:nvPr>
        </p:nvGraphicFramePr>
        <p:xfrm>
          <a:off x="1057027" y="908720"/>
          <a:ext cx="10081120" cy="5140098"/>
        </p:xfrm>
        <a:graphic>
          <a:graphicData uri="http://schemas.openxmlformats.org/drawingml/2006/table">
            <a:tbl>
              <a:tblPr/>
              <a:tblGrid>
                <a:gridCol w="2088232"/>
                <a:gridCol w="1008112"/>
                <a:gridCol w="6984776"/>
              </a:tblGrid>
              <a:tr h="3232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rgbClr val="548DD4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课标要求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4637" marR="3463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rgbClr val="548DD4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层级达标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4637" marR="3463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262981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理解电功、电功率及焦耳定律，能用焦耳定律解释生产生活中的电热现象。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4637" marR="3463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rgbClr val="548DD4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学考层级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4637" marR="3463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1.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理解电功和电功率的概念，知道电流做功的实质。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2.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理解焦耳定律，能用焦耳定律解释生产生活中的相关现象。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4637" marR="3463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969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rgbClr val="4577C7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选考层级</a:t>
                      </a:r>
                      <a:endParaRPr lang="zh-CN" sz="2800" kern="100" dirty="0">
                        <a:solidFill>
                          <a:srgbClr val="4577C7"/>
                        </a:solidFill>
                        <a:effectLst/>
                        <a:latin typeface="宋体"/>
                        <a:cs typeface="Courier New"/>
                      </a:endParaRPr>
                    </a:p>
                  </a:txBody>
                  <a:tcPr marL="34637" marR="3463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能从能量的转化和守恒的角度分析非纯电阻电路中的能量转化，理解电功和电热的区别与联系。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4637" marR="3463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931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2690223" y="1052736"/>
            <a:ext cx="743068" cy="724865"/>
            <a:chOff x="5318863" y="2214122"/>
            <a:chExt cx="743068" cy="724865"/>
          </a:xfrm>
        </p:grpSpPr>
        <p:cxnSp>
          <p:nvCxnSpPr>
            <p:cNvPr id="25" name="Straight Connector 29"/>
            <p:cNvCxnSpPr/>
            <p:nvPr/>
          </p:nvCxnSpPr>
          <p:spPr>
            <a:xfrm>
              <a:off x="6061931" y="2214122"/>
              <a:ext cx="0" cy="724865"/>
            </a:xfrm>
            <a:prstGeom prst="line">
              <a:avLst/>
            </a:prstGeom>
            <a:ln w="57150">
              <a:solidFill>
                <a:srgbClr val="5986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5318863" y="2314602"/>
              <a:ext cx="6110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01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615132" y="2935223"/>
            <a:ext cx="746151" cy="729650"/>
            <a:chOff x="5315780" y="3078220"/>
            <a:chExt cx="746151" cy="729650"/>
          </a:xfrm>
        </p:grpSpPr>
        <p:cxnSp>
          <p:nvCxnSpPr>
            <p:cNvPr id="31" name="Straight Connector 34"/>
            <p:cNvCxnSpPr/>
            <p:nvPr/>
          </p:nvCxnSpPr>
          <p:spPr>
            <a:xfrm>
              <a:off x="6061931" y="3078220"/>
              <a:ext cx="0" cy="729650"/>
            </a:xfrm>
            <a:prstGeom prst="line">
              <a:avLst/>
            </a:prstGeom>
            <a:ln w="5715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5315780" y="3178775"/>
              <a:ext cx="6110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02</a:t>
              </a:r>
            </a:p>
          </p:txBody>
        </p:sp>
      </p:grpSp>
      <p:cxnSp>
        <p:nvCxnSpPr>
          <p:cNvPr id="33" name="Straight Connector 47"/>
          <p:cNvCxnSpPr/>
          <p:nvPr/>
        </p:nvCxnSpPr>
        <p:spPr>
          <a:xfrm>
            <a:off x="3865792" y="1777601"/>
            <a:ext cx="6408259" cy="0"/>
          </a:xfrm>
          <a:prstGeom prst="line">
            <a:avLst/>
          </a:prstGeom>
          <a:ln w="19050" cmpd="sng">
            <a:solidFill>
              <a:schemeClr val="accent1">
                <a:lumMod val="75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47"/>
          <p:cNvCxnSpPr/>
          <p:nvPr/>
        </p:nvCxnSpPr>
        <p:spPr>
          <a:xfrm>
            <a:off x="3793784" y="3693345"/>
            <a:ext cx="6408259" cy="0"/>
          </a:xfrm>
          <a:prstGeom prst="line">
            <a:avLst/>
          </a:prstGeom>
          <a:ln w="19050" cmpd="sng">
            <a:solidFill>
              <a:schemeClr val="accent3">
                <a:lumMod val="75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文本框 10"/>
          <p:cNvSpPr txBox="1"/>
          <p:nvPr/>
        </p:nvSpPr>
        <p:spPr>
          <a:xfrm>
            <a:off x="768995" y="1988840"/>
            <a:ext cx="864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6000" b="1" dirty="0" smtClean="0">
                <a:solidFill>
                  <a:schemeClr val="tx2">
                    <a:lumMod val="75000"/>
                  </a:schemeClr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  <a:sym typeface="思源黑体 CN Bold" panose="020B0800000000000000" pitchFamily="34" charset="-122"/>
              </a:rPr>
              <a:t>目</a:t>
            </a:r>
            <a:endParaRPr lang="zh-CN" altLang="en-US" sz="6000" b="1" dirty="0">
              <a:solidFill>
                <a:schemeClr val="tx2">
                  <a:lumMod val="75000"/>
                </a:schemeClr>
              </a:solidFill>
              <a:latin typeface="方正粗宋简体" panose="03000509000000000000" pitchFamily="65" charset="-122"/>
              <a:ea typeface="方正粗宋简体" panose="03000509000000000000" pitchFamily="65" charset="-122"/>
              <a:sym typeface="思源黑体 CN Bold" panose="020B0800000000000000" pitchFamily="34" charset="-122"/>
            </a:endParaRPr>
          </a:p>
        </p:txBody>
      </p:sp>
      <p:sp>
        <p:nvSpPr>
          <p:cNvPr id="36" name="文本框 10"/>
          <p:cNvSpPr txBox="1"/>
          <p:nvPr/>
        </p:nvSpPr>
        <p:spPr>
          <a:xfrm>
            <a:off x="768995" y="4069521"/>
            <a:ext cx="864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6000" b="1" dirty="0">
                <a:solidFill>
                  <a:schemeClr val="tx2">
                    <a:lumMod val="75000"/>
                  </a:schemeClr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  <a:sym typeface="思源黑体 CN Bold" panose="020B0800000000000000" pitchFamily="34" charset="-122"/>
              </a:rPr>
              <a:t>录</a:t>
            </a:r>
          </a:p>
        </p:txBody>
      </p:sp>
      <p:sp>
        <p:nvSpPr>
          <p:cNvPr id="37" name="内容占位符 2">
            <a:hlinkClick r:id="rId3" action="ppaction://hlinksldjump"/>
          </p:cNvPr>
          <p:cNvSpPr txBox="1">
            <a:spLocks/>
          </p:cNvSpPr>
          <p:nvPr/>
        </p:nvSpPr>
        <p:spPr>
          <a:xfrm>
            <a:off x="4513411" y="1104895"/>
            <a:ext cx="5328591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just">
              <a:lnSpc>
                <a:spcPct val="100000"/>
              </a:lnSpc>
              <a:spcBef>
                <a:spcPts val="0"/>
              </a:spcBef>
            </a:pPr>
            <a:r>
              <a:rPr lang="zh-CN" altLang="en-US" sz="2800" b="1" kern="100" dirty="0">
                <a:solidFill>
                  <a:schemeClr val="accent1">
                    <a:lumMod val="75000"/>
                  </a:schemeClr>
                </a:solidFill>
                <a:latin typeface="宋体"/>
                <a:cs typeface="Courier New"/>
              </a:rPr>
              <a:t>课前预知教材  落实主干基础</a:t>
            </a:r>
            <a:endParaRPr lang="zh-CN" altLang="zh-CN" sz="2800" b="1" kern="100" dirty="0">
              <a:solidFill>
                <a:schemeClr val="accent1">
                  <a:lumMod val="75000"/>
                </a:schemeClr>
              </a:solidFill>
              <a:latin typeface="宋体"/>
              <a:cs typeface="Courier New"/>
            </a:endParaRPr>
          </a:p>
        </p:txBody>
      </p:sp>
      <p:sp>
        <p:nvSpPr>
          <p:cNvPr id="38" name="内容占位符 2">
            <a:hlinkClick r:id="rId4" action="ppaction://hlinksldjump"/>
          </p:cNvPr>
          <p:cNvSpPr txBox="1">
            <a:spLocks/>
          </p:cNvSpPr>
          <p:nvPr/>
        </p:nvSpPr>
        <p:spPr>
          <a:xfrm>
            <a:off x="4441403" y="2924944"/>
            <a:ext cx="4968552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/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课堂精析重难  </a:t>
            </a:r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  深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度发掘知能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641203" y="5095463"/>
            <a:ext cx="746151" cy="729650"/>
            <a:chOff x="5315780" y="3078220"/>
            <a:chExt cx="746151" cy="729650"/>
          </a:xfrm>
        </p:grpSpPr>
        <p:cxnSp>
          <p:nvCxnSpPr>
            <p:cNvPr id="15" name="Straight Connector 34"/>
            <p:cNvCxnSpPr/>
            <p:nvPr/>
          </p:nvCxnSpPr>
          <p:spPr>
            <a:xfrm>
              <a:off x="6061931" y="3078220"/>
              <a:ext cx="0" cy="729650"/>
            </a:xfrm>
            <a:prstGeom prst="line">
              <a:avLst/>
            </a:prstGeom>
            <a:ln w="5715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315780" y="3178775"/>
              <a:ext cx="6110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3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0</a:t>
              </a:r>
              <a:r>
                <a:rPr lang="en-US" sz="3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3</a:t>
              </a:r>
              <a:endParaRPr lang="id-ID" sz="3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charset="0"/>
                <a:cs typeface="Lato Light" charset="0"/>
              </a:endParaRPr>
            </a:p>
          </p:txBody>
        </p:sp>
      </p:grpSp>
      <p:cxnSp>
        <p:nvCxnSpPr>
          <p:cNvPr id="17" name="Straight Connector 47"/>
          <p:cNvCxnSpPr/>
          <p:nvPr/>
        </p:nvCxnSpPr>
        <p:spPr>
          <a:xfrm>
            <a:off x="3819855" y="5853585"/>
            <a:ext cx="6408259" cy="0"/>
          </a:xfrm>
          <a:prstGeom prst="line">
            <a:avLst/>
          </a:prstGeom>
          <a:ln w="19050" cmpd="sng">
            <a:solidFill>
              <a:schemeClr val="accent3">
                <a:lumMod val="75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内容占位符 2">
            <a:hlinkClick r:id="rId5" action="ppaction://hlinksldjump"/>
          </p:cNvPr>
          <p:cNvSpPr txBox="1">
            <a:spLocks/>
          </p:cNvSpPr>
          <p:nvPr/>
        </p:nvSpPr>
        <p:spPr>
          <a:xfrm>
            <a:off x="4467474" y="5085184"/>
            <a:ext cx="4968552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ctr"/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课时跟踪检测</a:t>
            </a:r>
            <a:endParaRPr lang="zh-CN" altLang="en-U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333363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23093" y="1940188"/>
            <a:ext cx="12218268" cy="2424916"/>
            <a:chOff x="170694" y="177982"/>
            <a:chExt cx="3936004" cy="781165"/>
          </a:xfrm>
        </p:grpSpPr>
        <p:sp>
          <p:nvSpPr>
            <p:cNvPr id="19" name="等腰三角形 1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rgbClr val="C4C7CB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3" name="文本框 6"/>
            <p:cNvSpPr txBox="1"/>
            <p:nvPr/>
          </p:nvSpPr>
          <p:spPr>
            <a:xfrm>
              <a:off x="650907" y="284178"/>
              <a:ext cx="569115" cy="4188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01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297387" y="2802898"/>
            <a:ext cx="7200800" cy="684805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/>
          <a:p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课前预知教材  落实主干基础</a:t>
            </a:r>
          </a:p>
        </p:txBody>
      </p:sp>
    </p:spTree>
    <p:extLst>
      <p:ext uri="{BB962C8B-B14F-4D97-AF65-F5344CB8AC3E}">
        <p14:creationId xmlns:p14="http://schemas.microsoft.com/office/powerpoint/2010/main" val="38992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985021" y="1135287"/>
            <a:ext cx="10225134" cy="4525963"/>
          </a:xfrm>
        </p:spPr>
        <p:txBody>
          <a:bodyPr/>
          <a:lstStyle/>
          <a:p>
            <a:pPr indent="713740" algn="ctr"/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一、电功和电功率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电流做功的物理意义：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电能转化为其他形式的能，是通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过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功来实现的。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电流做功的实质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：导体中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对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自由电荷的静电力在做功。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375146" y="2617748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电流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6817667" y="3284984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恒定电场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9631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260648"/>
            <a:ext cx="10975658" cy="6408711"/>
          </a:xfrm>
        </p:spPr>
        <p:txBody>
          <a:bodyPr>
            <a:normAutofit/>
          </a:bodyPr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静电力做的功：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电流在一段电路中所做的功等于这段电路两端的电压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、电路中的电流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、通电时间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三者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即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W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电功率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定义：电流在一段电路中所做的功与通电时间之比。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定义式：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电功率表达式：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(4)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单位：电功的单位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是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 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J)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，电功率的单位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是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 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W)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7969795" y="980728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乘积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10274051" y="980728"/>
            <a:ext cx="6832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i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UIt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5017467" y="3861048"/>
            <a:ext cx="5838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i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UI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5028601" y="465313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焦耳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9265939" y="465313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瓦特</a:t>
            </a:r>
            <a:endParaRPr lang="zh-CN" altLang="en-US" dirty="0"/>
          </a:p>
        </p:txBody>
      </p:sp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673339"/>
              </p:ext>
            </p:extLst>
          </p:nvPr>
        </p:nvGraphicFramePr>
        <p:xfrm>
          <a:off x="4081363" y="2780928"/>
          <a:ext cx="363538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文档" r:id="rId4" imgW="369013" imgH="1001854" progId="Word.Document.12">
                  <p:embed/>
                </p:oleObj>
              </mc:Choice>
              <mc:Fallback>
                <p:oleObj name="文档" r:id="rId4" imgW="369013" imgH="100185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81363" y="2780928"/>
                        <a:ext cx="363538" cy="992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0738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1783359"/>
            <a:ext cx="10975658" cy="1789657"/>
          </a:xfrm>
        </p:spPr>
        <p:txBody>
          <a:bodyPr/>
          <a:lstStyle/>
          <a:p>
            <a:pPr indent="713740" algn="just"/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UIt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，在科学研究中称为静电力做功，在生产生活中称为电流做功，简称为电功。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2050" name="Picture 2" descr="名师微点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019" y="908720"/>
            <a:ext cx="2982556" cy="6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782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985021" y="1135287"/>
            <a:ext cx="10225134" cy="4525963"/>
          </a:xfrm>
        </p:spPr>
        <p:txBody>
          <a:bodyPr/>
          <a:lstStyle/>
          <a:p>
            <a:pPr indent="713740" algn="ctr"/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二、焦耳定律　电路中的能量转化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焦耳定律：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电流通过导体产生的热量跟电流的二次方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成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跟导体的电阻及通电时间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成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即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发热的功率：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电流通过导体发热的功率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baseline="-25000" dirty="0">
                <a:latin typeface="Times New Roman"/>
                <a:ea typeface="方正细黑一简体"/>
                <a:cs typeface="Times New Roman"/>
              </a:rPr>
              <a:t>热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129035" y="2644170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正比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6817667" y="2644170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正比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9193931" y="2635741"/>
            <a:ext cx="7825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i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sz="2800" b="1" kern="100" baseline="300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sz="2800" b="1" i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Rt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9301269" y="3356992"/>
            <a:ext cx="6832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i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sz="2800" b="1" kern="100" baseline="300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sz="2800" b="1" i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64812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电路中的能量转化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电动机工作时能量转化关系：电动机从电源获得的能量，一部分转化为机械能，还有一部分转化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为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功率关系：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baseline="-25000" dirty="0">
                <a:latin typeface="Times New Roman"/>
                <a:ea typeface="方正细黑一简体"/>
                <a:cs typeface="Times New Roman"/>
              </a:rPr>
              <a:t>电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baseline="-25000" dirty="0">
                <a:latin typeface="Times New Roman"/>
                <a:ea typeface="方正细黑一简体"/>
                <a:cs typeface="Times New Roman"/>
              </a:rPr>
              <a:t>机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baseline="-25000" dirty="0">
                <a:latin typeface="Times New Roman"/>
                <a:ea typeface="方正细黑一简体"/>
                <a:cs typeface="Times New Roman"/>
              </a:rPr>
              <a:t>损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电池充电时能量转化关系：电能转化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为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能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和内能。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385619" y="2644170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内能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7855866" y="4077072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化学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8223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4979" y="913482"/>
            <a:ext cx="10975658" cy="5683870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．电吹风工作时，将电能转化为什么能？电风扇工作时，将电能转化为什么能？电熨斗工作时，将电能转化为什么能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？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endParaRPr lang="en-US" altLang="zh-CN" b="1" kern="100" dirty="0"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提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示：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电吹风和电风扇都有电动机，电能转化为内能和机械能；电熨斗工作时，将电能转化为内能。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endParaRPr lang="en-US" altLang="zh-CN" sz="1050" b="1" kern="100" dirty="0">
              <a:effectLst/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endParaRPr lang="en-US" altLang="zh-CN" sz="1050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流程图: 离页连接符 2"/>
          <p:cNvSpPr/>
          <p:nvPr/>
        </p:nvSpPr>
        <p:spPr>
          <a:xfrm>
            <a:off x="4801443" y="3508"/>
            <a:ext cx="3384376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153371" y="-99392"/>
            <a:ext cx="3820326" cy="1026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982663" algn="ctr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微情境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·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大道理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lvl="0" algn="ctr">
              <a:lnSpc>
                <a:spcPct val="150000"/>
              </a:lnSpc>
              <a:spcBef>
                <a:spcPct val="20000"/>
              </a:spcBef>
              <a:tabLst>
                <a:tab pos="9685338" algn="l"/>
              </a:tabLst>
            </a:pPr>
            <a:endParaRPr lang="zh-CN" altLang="zh-CN" sz="1100" kern="100" dirty="0">
              <a:latin typeface="宋体"/>
              <a:cs typeface="Courier New"/>
            </a:endParaRPr>
          </a:p>
        </p:txBody>
      </p:sp>
      <p:pic>
        <p:nvPicPr>
          <p:cNvPr id="4098" name="Picture 2" descr="21WLXKCXARJBS12-1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506" y="2636912"/>
            <a:ext cx="6257791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30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332656"/>
            <a:ext cx="10975658" cy="5832647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．不同型号的白炽灯泡串联在电路中，它们的发光亮度会有明显差异，影响这个差异的主要参数是什么？该参数是如何影响灯泡亮度的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？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endParaRPr lang="en-US" altLang="zh-CN" b="1" kern="100" dirty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提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示：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电阻。串联电路中电流相同，根据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baseline="-25000" dirty="0">
                <a:latin typeface="Times New Roman"/>
                <a:ea typeface="方正细黑一简体"/>
                <a:cs typeface="Times New Roman"/>
              </a:rPr>
              <a:t>热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，可知电阻越大，灯泡越亮。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5122" name="Picture 2" descr="21WLXKCXARJBS12-2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475" y="2132856"/>
            <a:ext cx="2311574" cy="190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359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23093" y="1940188"/>
            <a:ext cx="12218268" cy="2424916"/>
            <a:chOff x="170694" y="177982"/>
            <a:chExt cx="3936004" cy="781165"/>
          </a:xfrm>
        </p:grpSpPr>
        <p:sp>
          <p:nvSpPr>
            <p:cNvPr id="19" name="等腰三角形 1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rgbClr val="C4C7CB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3" name="文本框 6"/>
            <p:cNvSpPr txBox="1"/>
            <p:nvPr/>
          </p:nvSpPr>
          <p:spPr>
            <a:xfrm>
              <a:off x="650907" y="284178"/>
              <a:ext cx="569115" cy="4188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02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828672" y="2802898"/>
            <a:ext cx="7669515" cy="684805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/>
          <a:p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课堂精析重难    深度发掘知能</a:t>
            </a:r>
          </a:p>
        </p:txBody>
      </p:sp>
    </p:spTree>
    <p:extLst>
      <p:ext uri="{BB962C8B-B14F-4D97-AF65-F5344CB8AC3E}">
        <p14:creationId xmlns:p14="http://schemas.microsoft.com/office/powerpoint/2010/main" val="324674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764705"/>
            <a:ext cx="10975658" cy="4896546"/>
          </a:xfrm>
        </p:spPr>
        <p:txBody>
          <a:bodyPr/>
          <a:lstStyle/>
          <a:p>
            <a:pPr indent="713740" algn="just"/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任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务驱动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如图所示，已知电路两端的电势差为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，电路中的电流为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，电荷从左端到达右端所用的时间为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，则在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时间内通过导体某截面的电荷量是多少？把这些电荷从左端移到右端，静电力做功是多少？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6146" name="Picture 2" descr="F:\人教物理必修第三册（合版）\21XRJWL12-1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335" y="4509120"/>
            <a:ext cx="3966504" cy="1781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-27384"/>
            <a:ext cx="12195175" cy="7200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-27384"/>
            <a:ext cx="2682769" cy="720080"/>
          </a:xfrm>
          <a:prstGeom prst="rect">
            <a:avLst/>
          </a:prstGeom>
          <a:solidFill>
            <a:srgbClr val="4172AD"/>
          </a:solidFill>
          <a:ln>
            <a:solidFill>
              <a:srgbClr val="3E6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08955" y="-45968"/>
            <a:ext cx="103693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</a:pPr>
            <a:r>
              <a:rPr lang="zh-CN" altLang="en-US" sz="2800" b="1" kern="100" spc="300" dirty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强化点</a:t>
            </a:r>
            <a:r>
              <a:rPr lang="en-US" altLang="zh-CN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(</a:t>
            </a:r>
            <a:r>
              <a:rPr lang="zh-CN" altLang="en-US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一</a:t>
            </a:r>
            <a:r>
              <a:rPr lang="en-US" altLang="zh-CN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)</a:t>
            </a:r>
            <a:r>
              <a:rPr lang="zh-CN" altLang="en-US" sz="2800" b="1" kern="100" spc="300" dirty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　</a:t>
            </a:r>
            <a:r>
              <a:rPr lang="zh-CN" altLang="en-US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                </a:t>
            </a:r>
            <a:r>
              <a:rPr lang="zh-CN" altLang="zh-CN" sz="2800" b="1" kern="100" dirty="0" smtClean="0">
                <a:latin typeface="Times New Roman"/>
                <a:ea typeface="方正细黑一简体"/>
                <a:cs typeface="Times New Roman"/>
              </a:rPr>
              <a:t>对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电功、电热的理解</a:t>
            </a:r>
            <a:endParaRPr lang="zh-CN" altLang="en-US" sz="2800" b="1" kern="100" dirty="0">
              <a:latin typeface="Times New Roman" panose="02020603050405020304" pitchFamily="18" charset="0"/>
              <a:ea typeface="方正细黑一简体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69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1129037" y="1999383"/>
            <a:ext cx="9937102" cy="1861665"/>
          </a:xfrm>
        </p:spPr>
        <p:txBody>
          <a:bodyPr/>
          <a:lstStyle/>
          <a:p>
            <a:pPr indent="713740" algn="just"/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提示：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由电流的定义式可得通过某截面的电荷量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，根据静电力做功的公式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，可得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UIt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675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电功与电功率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电流做功的实质是导体中的恒定电场对自由电荷的静电力在做功。静电力对自由电荷做功的过程，就是电荷的电势能转化为其他形式的能的过程。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电功的计算公式：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UIt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3" name="流程图: 离页连接符 2"/>
          <p:cNvSpPr/>
          <p:nvPr/>
        </p:nvSpPr>
        <p:spPr>
          <a:xfrm>
            <a:off x="4801443" y="3508"/>
            <a:ext cx="3384376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153371" y="-99392"/>
            <a:ext cx="3820326" cy="6640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982663" algn="ctr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要点释解明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]</a:t>
            </a:r>
            <a:endParaRPr lang="zh-CN" altLang="zh-CN" sz="1100" kern="100" dirty="0">
              <a:solidFill>
                <a:srgbClr val="7030A0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65974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电功的单位：在国际单位制中电功的单位是焦耳，常用单位还有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度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度＝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千瓦时＝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3.6×10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6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焦耳。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额定功率与实际功率：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额定功率：用电器在额定电压下工作的功率；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实际功率：用电器在实际电压下工作的功率。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为了用电器不被烧毁，实际功率不能大于额定功率。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3717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焦耳定律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7170" name="Picture 2" descr="21WLXKCXARJBS12-3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236" y="2204864"/>
            <a:ext cx="4968552" cy="2798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644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推导：设导体的电阻为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，通过的电流为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，由欧姆定律可知，导体两端的电压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IR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，又因为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UIt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，可得，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注意：焦耳定律是实验规律，这里的推导过程只是为了方便大家理解。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在推导过程中用到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，即电热等于电功，但其实在非纯电阻电路中，焦耳定律依然成立。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1980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．关于电功和电热，下列说法正确的是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．任何电路中的电功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UIt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，电热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，且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．任何电路中的电功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UIt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，电热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，但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有时不等于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．电功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UIt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在任何电路中都适用，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只在纯电阻电路中适用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3" name="流程图: 离页连接符 2"/>
          <p:cNvSpPr/>
          <p:nvPr/>
        </p:nvSpPr>
        <p:spPr>
          <a:xfrm>
            <a:off x="4801443" y="3508"/>
            <a:ext cx="3384376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153371" y="-99392"/>
            <a:ext cx="3820326" cy="6640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982663" algn="ctr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[</a:t>
            </a:r>
            <a:r>
              <a:rPr lang="zh-CN" altLang="en-US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题点全练清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]</a:t>
            </a:r>
            <a:endParaRPr lang="zh-CN" altLang="zh-CN" sz="1100" kern="100" dirty="0">
              <a:solidFill>
                <a:srgbClr val="7030A0"/>
              </a:solidFill>
              <a:latin typeface="宋体"/>
              <a:cs typeface="Courier New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334996"/>
              </p:ext>
            </p:extLst>
          </p:nvPr>
        </p:nvGraphicFramePr>
        <p:xfrm>
          <a:off x="696987" y="4725144"/>
          <a:ext cx="7770812" cy="109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文档" r:id="rId4" imgW="7770241" imgH="1094527" progId="Word.Document.12">
                  <p:embed/>
                </p:oleObj>
              </mc:Choice>
              <mc:Fallback>
                <p:oleObj name="文档" r:id="rId4" imgW="7770241" imgH="109452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6987" y="4725144"/>
                        <a:ext cx="7770812" cy="1093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9529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548680"/>
            <a:ext cx="10975658" cy="925561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4909934"/>
              </p:ext>
            </p:extLst>
          </p:nvPr>
        </p:nvGraphicFramePr>
        <p:xfrm>
          <a:off x="766763" y="1484313"/>
          <a:ext cx="9999662" cy="424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文档" r:id="rId4" imgW="10104480" imgH="4292305" progId="Word.Document.12">
                  <p:embed/>
                </p:oleObj>
              </mc:Choice>
              <mc:Fallback>
                <p:oleObj name="文档" r:id="rId4" imgW="10104480" imgH="429230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6763" y="1484313"/>
                        <a:ext cx="9999662" cy="424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3590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．下列关于电功、电功率和焦耳定律的说法中正确的是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．电功率越大，电流做功越快，电路中产生的焦耳热一定越多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．静电力做功使金属导体内的自由电子定向运动的速率越来越大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．电流通过电动机时的电功率和热功率相等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．焦耳热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适用于任何电路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213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对于一段电路，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，即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都有关，所以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越大，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不一定越大，故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错误；由电流的微观表达式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neSv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，同一金属导体内电流不变，所以电子定向运动的速率不变，故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错误；在电动机中，电流做的功＝焦耳热＋机械能，所以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W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&gt;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，即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IU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&gt;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是焦耳热的定义式，适用于任何电路，故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6610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404664"/>
            <a:ext cx="10975658" cy="5904655"/>
          </a:xfrm>
        </p:spPr>
        <p:txBody>
          <a:bodyPr>
            <a:normAutofit/>
          </a:bodyPr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．一种称作地中海电鳐的电鱼能够电击它的猎物，一般来说，在一次电击中它不必移动，就能引起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0.20 kV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电势差，以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18 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的电流传送电荷，持续时间为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1.5 ms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，则在这次电击中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．传输的电荷量为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18 C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．电鱼能将机械能转化为电能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．电鱼的电器官功率为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3.6 kW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．电鱼的电器官所做的功为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3 600 J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0206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在这次电击中，传输的电荷量为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18×1.5×10</a:t>
            </a:r>
            <a:r>
              <a:rPr lang="zh-CN" altLang="zh-CN" b="1" kern="100" baseline="30000" dirty="0">
                <a:latin typeface="Times New Roman"/>
                <a:ea typeface="方正细黑一简体"/>
                <a:cs typeface="Times New Roman"/>
              </a:rPr>
              <a:t>－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2.7×10</a:t>
            </a:r>
            <a:r>
              <a:rPr lang="zh-CN" altLang="zh-CN" b="1" kern="100" baseline="30000" dirty="0">
                <a:latin typeface="Times New Roman"/>
                <a:ea typeface="方正细黑一简体"/>
                <a:cs typeface="Times New Roman"/>
              </a:rPr>
              <a:t>－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错误；电鱼能将生物化学能转化为电能，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错误；通过电鱼的电器官的电流为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18 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，电鱼的电器官功率为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0.2×10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×18 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3.6×10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3.6 kW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正确；电鱼的电器官所做的功为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3.6×10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×1.5×10</a:t>
            </a:r>
            <a:r>
              <a:rPr lang="zh-CN" altLang="zh-CN" b="1" kern="100" baseline="30000" dirty="0">
                <a:latin typeface="Times New Roman"/>
                <a:ea typeface="方正细黑一简体"/>
                <a:cs typeface="Times New Roman"/>
              </a:rPr>
              <a:t>－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J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5.4 J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49229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332657"/>
            <a:ext cx="10975658" cy="5328594"/>
          </a:xfrm>
        </p:spPr>
        <p:txBody>
          <a:bodyPr>
            <a:normAutofit/>
          </a:bodyPr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 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ctr"/>
            <a:r>
              <a:rPr lang="en-US" altLang="zh-CN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要点释解明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solidFill>
                <a:srgbClr val="7030A0"/>
              </a:solidFill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串联电路功率关系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各部分电路电流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相同，根据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，各电阻的电功率与电阻成正比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纯电阻电路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总功率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baseline="-25000" dirty="0">
                <a:latin typeface="Times New Roman"/>
                <a:ea typeface="方正细黑一简体"/>
                <a:cs typeface="Times New Roman"/>
              </a:rPr>
              <a:t>总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…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i="1" kern="100" baseline="-250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…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i="1" kern="100" baseline="-250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0" y="-27384"/>
            <a:ext cx="12195175" cy="7200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-27384"/>
            <a:ext cx="2682769" cy="720080"/>
          </a:xfrm>
          <a:prstGeom prst="rect">
            <a:avLst/>
          </a:prstGeom>
          <a:solidFill>
            <a:srgbClr val="4172AD"/>
          </a:solidFill>
          <a:ln>
            <a:solidFill>
              <a:srgbClr val="3E6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08955" y="-45968"/>
            <a:ext cx="103693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</a:pPr>
            <a:r>
              <a:rPr lang="zh-CN" altLang="en-US" sz="2800" b="1" kern="100" spc="300" dirty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强化点</a:t>
            </a:r>
            <a:r>
              <a:rPr lang="en-US" altLang="zh-CN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(</a:t>
            </a:r>
            <a:r>
              <a:rPr lang="zh-CN" altLang="en-US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二</a:t>
            </a:r>
            <a:r>
              <a:rPr lang="en-US" altLang="zh-CN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)</a:t>
            </a:r>
            <a:r>
              <a:rPr lang="zh-CN" altLang="en-US" sz="2800" b="1" kern="100" spc="300" dirty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　</a:t>
            </a:r>
            <a:r>
              <a:rPr lang="zh-CN" altLang="en-US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                       </a:t>
            </a:r>
            <a:r>
              <a:rPr lang="zh-CN" altLang="zh-CN" sz="2800" b="1" kern="100" dirty="0" smtClean="0">
                <a:latin typeface="Times New Roman"/>
                <a:ea typeface="方正细黑一简体"/>
                <a:cs typeface="Times New Roman"/>
              </a:rPr>
              <a:t>串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、并联电路中的电功率</a:t>
            </a:r>
            <a:endParaRPr lang="zh-CN" altLang="en-US" sz="2800" b="1" kern="100" dirty="0">
              <a:latin typeface="Times New Roman" panose="02020603050405020304" pitchFamily="18" charset="0"/>
              <a:ea typeface="方正细黑一简体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80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2760074"/>
              </p:ext>
            </p:extLst>
          </p:nvPr>
        </p:nvGraphicFramePr>
        <p:xfrm>
          <a:off x="408955" y="476672"/>
          <a:ext cx="11385550" cy="346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文档" r:id="rId4" imgW="11389085" imgH="3461315" progId="Word.Document.12">
                  <p:embed/>
                </p:oleObj>
              </mc:Choice>
              <mc:Fallback>
                <p:oleObj name="文档" r:id="rId4" imgW="11389085" imgH="346131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8955" y="476672"/>
                        <a:ext cx="11385550" cy="346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矩形 4"/>
          <p:cNvSpPr/>
          <p:nvPr/>
        </p:nvSpPr>
        <p:spPr>
          <a:xfrm>
            <a:off x="336948" y="3789040"/>
            <a:ext cx="1144927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374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sz="2800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结论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71374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无论是串联电路还是并联电路，电路消耗的总功率均等于各负载消耗的功率之和。</a:t>
            </a:r>
            <a:endParaRPr lang="zh-CN" altLang="zh-CN" sz="28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29388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692696"/>
            <a:ext cx="10975658" cy="2293713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典例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有额定电压都是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110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，额定功率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100 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40 W 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的两盏电灯，若接在电压是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220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的电路上，两盏电灯均能正常发光，那么下列电路中消耗功率最小的电路是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pic>
        <p:nvPicPr>
          <p:cNvPr id="8194" name="Picture 2" descr="21XRJWL12-3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259" y="2780928"/>
            <a:ext cx="5578996" cy="3102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266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548681"/>
            <a:ext cx="10975658" cy="5112570"/>
          </a:xfrm>
        </p:spPr>
        <p:txBody>
          <a:bodyPr>
            <a:normAutofit/>
          </a:bodyPr>
          <a:lstStyle/>
          <a:p>
            <a:pPr indent="713740" algn="just"/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解题指导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电路的总功率等于各用电器消耗的功率之和。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串联电路中，功率与电阻成正比；并联电路中，功率与电阻成反比。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</a:rPr>
              <a:t>[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</a:t>
            </a: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若要两盏灯均正常发光，即每盏灯的电压均为</a:t>
            </a:r>
            <a:r>
              <a:rPr lang="en-US" altLang="zh-CN" b="1" kern="100" dirty="0">
                <a:latin typeface="Times New Roman"/>
                <a:ea typeface="方正细黑一简体"/>
              </a:rPr>
              <a:t>110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。对</a:t>
            </a:r>
            <a:r>
              <a:rPr lang="en-US" altLang="zh-CN" b="1" kern="100" dirty="0">
                <a:latin typeface="Times New Roman"/>
                <a:ea typeface="方正细黑一简体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电路，因为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＜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，所以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U</a:t>
            </a:r>
            <a:r>
              <a:rPr lang="en-US" altLang="zh-CN" b="1" kern="100" baseline="-25000" dirty="0">
                <a:latin typeface="Times New Roman"/>
                <a:ea typeface="方正细黑一简体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＜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U</a:t>
            </a:r>
            <a:r>
              <a:rPr lang="en-US" altLang="zh-CN" b="1" kern="100" baseline="-25000" dirty="0">
                <a:latin typeface="Times New Roman"/>
                <a:ea typeface="方正细黑一简体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，即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U</a:t>
            </a:r>
            <a:r>
              <a:rPr lang="en-US" altLang="zh-CN" b="1" kern="100" baseline="-25000" dirty="0">
                <a:latin typeface="Times New Roman"/>
                <a:ea typeface="方正细黑一简体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＞</a:t>
            </a:r>
            <a:r>
              <a:rPr lang="en-US" altLang="zh-CN" b="1" kern="100" dirty="0">
                <a:latin typeface="Times New Roman"/>
                <a:ea typeface="方正细黑一简体"/>
              </a:rPr>
              <a:t>110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kern="100" dirty="0">
                <a:latin typeface="Times New Roman"/>
                <a:ea typeface="方正细黑一简体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灯将被烧坏；对</a:t>
            </a:r>
            <a:r>
              <a:rPr lang="en-US" altLang="zh-CN" b="1" kern="100" dirty="0">
                <a:latin typeface="Times New Roman"/>
                <a:ea typeface="方正细黑一简体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电路，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U</a:t>
            </a:r>
            <a:r>
              <a:rPr lang="en-US" altLang="zh-CN" b="1" kern="100" baseline="-25000" dirty="0">
                <a:latin typeface="Times New Roman"/>
                <a:ea typeface="方正细黑一简体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＞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U</a:t>
            </a:r>
            <a:r>
              <a:rPr lang="zh-CN" altLang="zh-CN" b="1" kern="100" baseline="-25000" dirty="0">
                <a:latin typeface="Times New Roman"/>
                <a:ea typeface="方正细黑一简体"/>
                <a:cs typeface="Times New Roman"/>
              </a:rPr>
              <a:t>并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U</a:t>
            </a:r>
            <a:r>
              <a:rPr lang="en-US" altLang="zh-CN" b="1" kern="100" baseline="-25000" dirty="0">
                <a:latin typeface="Times New Roman"/>
                <a:ea typeface="方正细黑一简体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kern="100" dirty="0">
                <a:latin typeface="Times New Roman"/>
                <a:ea typeface="方正细黑一简体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灯将被烧坏；对</a:t>
            </a:r>
            <a:r>
              <a:rPr lang="en-US" altLang="zh-CN" b="1" kern="100" dirty="0">
                <a:latin typeface="Times New Roman"/>
                <a:ea typeface="方正细黑一简体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电路，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</a:rPr>
              <a:t>A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可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能等于</a:t>
            </a:r>
            <a:r>
              <a:rPr lang="en-US" altLang="zh-CN" b="1" kern="100" dirty="0">
                <a:latin typeface="Times New Roman"/>
                <a:ea typeface="方正细黑一简体"/>
              </a:rPr>
              <a:t>B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281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/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灯与变阻器并联后的电阻，所以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可能等于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，等于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110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，两灯可能正常发光，且电路消耗总功率为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－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200 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；对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电路，滑动变阻器电阻可能等于两灯并联后总电阻，可能有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baseline="-25000" dirty="0">
                <a:latin typeface="Times New Roman"/>
                <a:ea typeface="方正细黑一简体"/>
                <a:cs typeface="Times New Roman"/>
              </a:rPr>
              <a:t>并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110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，两灯可能正常发光，且电路中消耗总功率为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</a:t>
            </a:r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-25000" dirty="0" smtClean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280 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。综上可知，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</a:t>
            </a: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/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/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117285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7738963"/>
              </p:ext>
            </p:extLst>
          </p:nvPr>
        </p:nvGraphicFramePr>
        <p:xfrm>
          <a:off x="696987" y="116632"/>
          <a:ext cx="10490200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文档" r:id="rId4" imgW="10490941" imgH="595212" progId="Word.Document.12">
                  <p:embed/>
                </p:oleObj>
              </mc:Choice>
              <mc:Fallback>
                <p:oleObj name="文档" r:id="rId4" imgW="10490941" imgH="59521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6987" y="116632"/>
                        <a:ext cx="10490200" cy="595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8530282"/>
              </p:ext>
            </p:extLst>
          </p:nvPr>
        </p:nvGraphicFramePr>
        <p:xfrm>
          <a:off x="780478" y="620688"/>
          <a:ext cx="10490200" cy="346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文档" r:id="rId7" imgW="10490941" imgH="3460955" progId="Word.Document.12">
                  <p:embed/>
                </p:oleObj>
              </mc:Choice>
              <mc:Fallback>
                <p:oleObj name="文档" r:id="rId7" imgW="10490941" imgH="346095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80478" y="620688"/>
                        <a:ext cx="10490200" cy="346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/>
          <p:cNvSpPr/>
          <p:nvPr/>
        </p:nvSpPr>
        <p:spPr>
          <a:xfrm>
            <a:off x="624979" y="3861048"/>
            <a:ext cx="1123324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374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求解串、并联电路中的功率分配问题，用比例法会使问题简化，但一定要明确是正比还是反比关系。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71374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当求解用电器的功率时，要明确求解的是什么功率。实际功率与额定功率不一定相等。</a:t>
            </a:r>
            <a:endParaRPr lang="zh-CN" altLang="zh-CN" sz="28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71839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1351311"/>
            <a:ext cx="10975658" cy="4093913"/>
          </a:xfrm>
        </p:spPr>
        <p:txBody>
          <a:bodyPr>
            <a:normAutofit fontScale="92500"/>
          </a:bodyPr>
          <a:lstStyle/>
          <a:p>
            <a:pPr indent="88900" algn="just"/>
            <a:r>
              <a:rPr lang="en-US" altLang="zh-CN" sz="3000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sz="3000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sz="3000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sz="3000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sz="3000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sz="3000" b="1" kern="100" dirty="0">
                <a:latin typeface="Times New Roman"/>
                <a:ea typeface="方正细黑一简体"/>
                <a:cs typeface="Times New Roman"/>
              </a:rPr>
              <a:t>有甲、乙、丙三个电阻，</a:t>
            </a:r>
            <a:r>
              <a:rPr lang="en-US" altLang="zh-CN" sz="3000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sz="3000" b="1" kern="100" baseline="-25000" dirty="0">
                <a:latin typeface="Times New Roman"/>
                <a:ea typeface="方正细黑一简体"/>
                <a:cs typeface="Times New Roman"/>
              </a:rPr>
              <a:t>甲</a:t>
            </a:r>
            <a:r>
              <a:rPr lang="zh-CN" altLang="zh-CN" sz="3000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sz="3000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sz="3000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sz="3000" b="1" kern="100" baseline="-25000" dirty="0">
                <a:latin typeface="Times New Roman"/>
                <a:ea typeface="方正细黑一简体"/>
                <a:cs typeface="Times New Roman"/>
              </a:rPr>
              <a:t>乙</a:t>
            </a:r>
            <a:r>
              <a:rPr lang="zh-CN" altLang="zh-CN" sz="3000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sz="3000" b="1" kern="100" dirty="0">
                <a:latin typeface="Times New Roman"/>
                <a:ea typeface="方正细黑一简体"/>
                <a:cs typeface="Courier New"/>
              </a:rPr>
              <a:t>4</a:t>
            </a:r>
            <a:r>
              <a:rPr lang="en-US" altLang="zh-CN" sz="3000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sz="3000" b="1" kern="100" baseline="-25000" dirty="0">
                <a:latin typeface="Times New Roman"/>
                <a:ea typeface="方正细黑一简体"/>
                <a:cs typeface="Times New Roman"/>
              </a:rPr>
              <a:t>丙</a:t>
            </a:r>
            <a:r>
              <a:rPr lang="zh-CN" altLang="zh-CN" sz="3000" b="1" kern="100" dirty="0">
                <a:latin typeface="Times New Roman"/>
                <a:ea typeface="方正细黑一简体"/>
                <a:cs typeface="Times New Roman"/>
              </a:rPr>
              <a:t>，则</a:t>
            </a:r>
            <a:r>
              <a:rPr lang="en-US" altLang="zh-CN" sz="3000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sz="3000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sz="3000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3000" kern="100" dirty="0">
              <a:latin typeface="宋体"/>
              <a:cs typeface="Courier New"/>
            </a:endParaRPr>
          </a:p>
          <a:p>
            <a:pPr indent="88900" algn="just"/>
            <a:r>
              <a:rPr lang="en-US" altLang="zh-CN" sz="3000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sz="3000" b="1" kern="100" dirty="0">
                <a:latin typeface="Times New Roman"/>
                <a:ea typeface="方正细黑一简体"/>
                <a:cs typeface="Times New Roman"/>
              </a:rPr>
              <a:t>．把它们串联在电路中，甲、乙消耗的电功率之比</a:t>
            </a:r>
            <a:r>
              <a:rPr lang="en-US" altLang="zh-CN" sz="3000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sz="3000" b="1" kern="100" baseline="-25000" dirty="0">
                <a:latin typeface="Times New Roman"/>
                <a:ea typeface="方正细黑一简体"/>
                <a:cs typeface="Times New Roman"/>
              </a:rPr>
              <a:t>甲</a:t>
            </a:r>
            <a:r>
              <a:rPr lang="zh-CN" altLang="zh-CN" sz="3000" b="1" kern="100" dirty="0">
                <a:latin typeface="宋体"/>
                <a:cs typeface="宋体"/>
              </a:rPr>
              <a:t>∶</a:t>
            </a:r>
            <a:r>
              <a:rPr lang="en-US" altLang="zh-CN" sz="3000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sz="3000" b="1" kern="100" baseline="-25000" dirty="0">
                <a:latin typeface="Times New Roman"/>
                <a:ea typeface="方正细黑一简体"/>
                <a:cs typeface="Times New Roman"/>
              </a:rPr>
              <a:t>乙</a:t>
            </a:r>
            <a:r>
              <a:rPr lang="zh-CN" altLang="zh-CN" sz="3000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sz="3000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sz="3000" b="1" kern="100" dirty="0">
                <a:latin typeface="宋体"/>
                <a:cs typeface="宋体"/>
              </a:rPr>
              <a:t>∶</a:t>
            </a:r>
            <a:r>
              <a:rPr lang="en-US" altLang="zh-CN" sz="3000" b="1" kern="100" dirty="0">
                <a:latin typeface="Times New Roman"/>
                <a:ea typeface="方正细黑一简体"/>
                <a:cs typeface="Courier New"/>
              </a:rPr>
              <a:t>1</a:t>
            </a:r>
            <a:endParaRPr lang="zh-CN" altLang="zh-CN" sz="3000" kern="100" dirty="0">
              <a:latin typeface="宋体"/>
              <a:cs typeface="Courier New"/>
            </a:endParaRPr>
          </a:p>
          <a:p>
            <a:pPr indent="88900" algn="just"/>
            <a:r>
              <a:rPr lang="en-US" altLang="zh-CN" sz="3000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sz="3000" b="1" kern="100" dirty="0">
                <a:latin typeface="Times New Roman"/>
                <a:ea typeface="方正细黑一简体"/>
                <a:cs typeface="Times New Roman"/>
              </a:rPr>
              <a:t>．把它们串联在电路中，甲、丙消耗的电功率之比</a:t>
            </a:r>
            <a:r>
              <a:rPr lang="en-US" altLang="zh-CN" sz="3000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sz="3000" b="1" kern="100" baseline="-25000" dirty="0">
                <a:latin typeface="Times New Roman"/>
                <a:ea typeface="方正细黑一简体"/>
                <a:cs typeface="Times New Roman"/>
              </a:rPr>
              <a:t>甲</a:t>
            </a:r>
            <a:r>
              <a:rPr lang="zh-CN" altLang="zh-CN" sz="3000" b="1" kern="100" dirty="0">
                <a:latin typeface="宋体"/>
                <a:cs typeface="宋体"/>
              </a:rPr>
              <a:t>∶</a:t>
            </a:r>
            <a:r>
              <a:rPr lang="en-US" altLang="zh-CN" sz="3000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sz="3000" b="1" kern="100" baseline="-25000" dirty="0">
                <a:latin typeface="Times New Roman"/>
                <a:ea typeface="方正细黑一简体"/>
                <a:cs typeface="Times New Roman"/>
              </a:rPr>
              <a:t>丙</a:t>
            </a:r>
            <a:r>
              <a:rPr lang="zh-CN" altLang="zh-CN" sz="3000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sz="3000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sz="3000" b="1" kern="100" dirty="0">
                <a:latin typeface="宋体"/>
                <a:cs typeface="宋体"/>
              </a:rPr>
              <a:t>∶</a:t>
            </a:r>
            <a:r>
              <a:rPr lang="en-US" altLang="zh-CN" sz="3000" b="1" kern="100" dirty="0">
                <a:latin typeface="Times New Roman"/>
                <a:ea typeface="方正细黑一简体"/>
                <a:cs typeface="Courier New"/>
              </a:rPr>
              <a:t>4</a:t>
            </a:r>
            <a:endParaRPr lang="zh-CN" altLang="zh-CN" sz="3000" kern="100" dirty="0">
              <a:latin typeface="宋体"/>
              <a:cs typeface="Courier New"/>
            </a:endParaRPr>
          </a:p>
          <a:p>
            <a:pPr indent="88900" algn="just"/>
            <a:r>
              <a:rPr lang="en-US" altLang="zh-CN" sz="3000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sz="3000" b="1" kern="100" dirty="0">
                <a:latin typeface="Times New Roman"/>
                <a:ea typeface="方正细黑一简体"/>
                <a:cs typeface="Times New Roman"/>
              </a:rPr>
              <a:t>．把它们并联在电路中，甲、乙消耗的电功率之比</a:t>
            </a:r>
            <a:r>
              <a:rPr lang="en-US" altLang="zh-CN" sz="3000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sz="3000" b="1" kern="100" baseline="-25000" dirty="0">
                <a:latin typeface="Times New Roman"/>
                <a:ea typeface="方正细黑一简体"/>
                <a:cs typeface="Times New Roman"/>
              </a:rPr>
              <a:t>甲</a:t>
            </a:r>
            <a:r>
              <a:rPr lang="zh-CN" altLang="zh-CN" sz="3000" b="1" kern="100" dirty="0">
                <a:latin typeface="宋体"/>
                <a:cs typeface="宋体"/>
              </a:rPr>
              <a:t>∶</a:t>
            </a:r>
            <a:r>
              <a:rPr lang="en-US" altLang="zh-CN" sz="3000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sz="3000" b="1" kern="100" baseline="-25000" dirty="0">
                <a:latin typeface="Times New Roman"/>
                <a:ea typeface="方正细黑一简体"/>
                <a:cs typeface="Times New Roman"/>
              </a:rPr>
              <a:t>乙</a:t>
            </a:r>
            <a:r>
              <a:rPr lang="zh-CN" altLang="zh-CN" sz="3000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sz="3000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sz="3000" b="1" kern="100" dirty="0">
                <a:latin typeface="宋体"/>
                <a:cs typeface="宋体"/>
              </a:rPr>
              <a:t>∶</a:t>
            </a:r>
            <a:r>
              <a:rPr lang="en-US" altLang="zh-CN" sz="3000" b="1" kern="100" dirty="0">
                <a:latin typeface="Times New Roman"/>
                <a:ea typeface="方正细黑一简体"/>
                <a:cs typeface="Courier New"/>
              </a:rPr>
              <a:t>1</a:t>
            </a:r>
            <a:endParaRPr lang="zh-CN" altLang="zh-CN" sz="3000" kern="100" dirty="0">
              <a:latin typeface="宋体"/>
              <a:cs typeface="Courier New"/>
            </a:endParaRPr>
          </a:p>
          <a:p>
            <a:pPr indent="88900" algn="just"/>
            <a:r>
              <a:rPr lang="en-US" altLang="zh-CN" sz="3000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sz="3000" b="1" kern="100" dirty="0">
                <a:latin typeface="Times New Roman"/>
                <a:ea typeface="方正细黑一简体"/>
                <a:cs typeface="Times New Roman"/>
              </a:rPr>
              <a:t>．把它们并联在电路中，甲、丙消耗的电功率之比</a:t>
            </a:r>
            <a:r>
              <a:rPr lang="en-US" altLang="zh-CN" sz="3000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sz="3000" b="1" kern="100" baseline="-25000" dirty="0">
                <a:latin typeface="Times New Roman"/>
                <a:ea typeface="方正细黑一简体"/>
                <a:cs typeface="Times New Roman"/>
              </a:rPr>
              <a:t>甲</a:t>
            </a:r>
            <a:r>
              <a:rPr lang="zh-CN" altLang="zh-CN" sz="3000" b="1" kern="100" dirty="0">
                <a:latin typeface="宋体"/>
                <a:cs typeface="宋体"/>
              </a:rPr>
              <a:t>∶</a:t>
            </a:r>
            <a:r>
              <a:rPr lang="en-US" altLang="zh-CN" sz="3000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sz="3000" b="1" kern="100" baseline="-25000" dirty="0">
                <a:latin typeface="Times New Roman"/>
                <a:ea typeface="方正细黑一简体"/>
                <a:cs typeface="Times New Roman"/>
              </a:rPr>
              <a:t>丙</a:t>
            </a:r>
            <a:r>
              <a:rPr lang="zh-CN" altLang="zh-CN" sz="3000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sz="3000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sz="3000" b="1" kern="100" dirty="0">
                <a:latin typeface="宋体"/>
                <a:cs typeface="宋体"/>
              </a:rPr>
              <a:t>∶</a:t>
            </a:r>
            <a:r>
              <a:rPr lang="en-US" altLang="zh-CN" sz="3000" b="1" kern="100" dirty="0">
                <a:latin typeface="Times New Roman"/>
                <a:ea typeface="方正细黑一简体"/>
                <a:cs typeface="Courier New"/>
              </a:rPr>
              <a:t>4</a:t>
            </a:r>
            <a:endParaRPr lang="zh-CN" altLang="zh-CN" sz="300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3" name="流程图: 离页连接符 2"/>
          <p:cNvSpPr/>
          <p:nvPr/>
        </p:nvSpPr>
        <p:spPr>
          <a:xfrm>
            <a:off x="4801443" y="3508"/>
            <a:ext cx="3384376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153371" y="-99392"/>
            <a:ext cx="3820326" cy="6640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982663" algn="ctr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[</a:t>
            </a:r>
            <a:r>
              <a:rPr lang="zh-CN" altLang="en-US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题点全练清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]</a:t>
            </a:r>
            <a:endParaRPr lang="zh-CN" altLang="zh-CN" sz="1100" kern="100" dirty="0">
              <a:solidFill>
                <a:srgbClr val="7030A0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10073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4979" y="476672"/>
            <a:ext cx="10975658" cy="997569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AD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5024454"/>
              </p:ext>
            </p:extLst>
          </p:nvPr>
        </p:nvGraphicFramePr>
        <p:xfrm>
          <a:off x="696987" y="1340768"/>
          <a:ext cx="10490200" cy="424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文档" r:id="rId4" imgW="10490941" imgH="4249404" progId="Word.Document.12">
                  <p:embed/>
                </p:oleObj>
              </mc:Choice>
              <mc:Fallback>
                <p:oleObj name="文档" r:id="rId4" imgW="10490941" imgH="424940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6987" y="1340768"/>
                        <a:ext cx="10490200" cy="4249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906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2.</a:t>
            </a:r>
            <a:r>
              <a:rPr lang="en-US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图中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电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．经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的电流之比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两端的电压和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两端的电压之比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．三个电阻消耗的电功率之比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．三个电阻消耗的电功率之比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14338" name="Picture 2" descr="F:\人教物理必修第三册（合版）\23XKCWLRJBS12-1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256" y="1700808"/>
            <a:ext cx="2933543" cy="159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151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476672"/>
            <a:ext cx="10975658" cy="925561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ABC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5368312"/>
              </p:ext>
            </p:extLst>
          </p:nvPr>
        </p:nvGraphicFramePr>
        <p:xfrm>
          <a:off x="624979" y="1412776"/>
          <a:ext cx="10490200" cy="418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文档" r:id="rId4" imgW="10490941" imgH="4188837" progId="Word.Document.12">
                  <p:embed/>
                </p:oleObj>
              </mc:Choice>
              <mc:Fallback>
                <p:oleObj name="文档" r:id="rId4" imgW="10490941" imgH="418883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4979" y="1412776"/>
                        <a:ext cx="10490200" cy="4189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72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260648"/>
            <a:ext cx="10975658" cy="6048671"/>
          </a:xfrm>
        </p:spPr>
        <p:txBody>
          <a:bodyPr>
            <a:normAutofit/>
          </a:bodyPr>
          <a:lstStyle/>
          <a:p>
            <a:pPr indent="713740" algn="ctr"/>
            <a:endParaRPr lang="en-US" altLang="zh-CN" b="1" kern="100" dirty="0" smtClean="0">
              <a:solidFill>
                <a:srgbClr val="7030A0"/>
              </a:solidFill>
              <a:latin typeface="Times New Roman"/>
              <a:ea typeface="方正细黑一简体"/>
              <a:cs typeface="Courier New"/>
            </a:endParaRPr>
          </a:p>
          <a:p>
            <a:pPr indent="713740" algn="ctr"/>
            <a:r>
              <a:rPr lang="en-US" altLang="zh-CN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要点释解明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纯电阻电路与非纯电阻电路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纯电阻电路：电流通过纯电阻电路做功时，电能全部转化为导体的内能。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非纯电阻电路：含有电动机或电解槽等的电路称为非纯电阻电路。在非纯电阻电路中，电流做功将电能除了部分转化为内能外，还转化为机械能或化学能等其他形式的能。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0" y="-27384"/>
            <a:ext cx="12195175" cy="7200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-27384"/>
            <a:ext cx="2682769" cy="720080"/>
          </a:xfrm>
          <a:prstGeom prst="rect">
            <a:avLst/>
          </a:prstGeom>
          <a:solidFill>
            <a:srgbClr val="4172AD"/>
          </a:solidFill>
          <a:ln>
            <a:solidFill>
              <a:srgbClr val="3E6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08955" y="-45968"/>
            <a:ext cx="103693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</a:pPr>
            <a:r>
              <a:rPr lang="zh-CN" altLang="en-US" sz="2800" b="1" kern="100" spc="300" dirty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强化点</a:t>
            </a:r>
            <a:r>
              <a:rPr lang="en-US" altLang="zh-CN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(</a:t>
            </a:r>
            <a:r>
              <a:rPr lang="zh-CN" altLang="en-US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三</a:t>
            </a:r>
            <a:r>
              <a:rPr lang="en-US" altLang="zh-CN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)</a:t>
            </a:r>
            <a:r>
              <a:rPr lang="zh-CN" altLang="en-US" sz="2800" b="1" kern="100" spc="300" dirty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　</a:t>
            </a:r>
            <a:r>
              <a:rPr lang="zh-CN" altLang="en-US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          </a:t>
            </a:r>
            <a:r>
              <a:rPr lang="zh-CN" altLang="zh-CN" sz="2800" b="1" kern="100" dirty="0" smtClean="0">
                <a:latin typeface="Times New Roman"/>
                <a:ea typeface="方正细黑一简体"/>
                <a:cs typeface="Times New Roman"/>
              </a:rPr>
              <a:t>纯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电阻电路和非纯电阻电路</a:t>
            </a:r>
            <a:endParaRPr lang="zh-CN" altLang="en-US" sz="2800" b="1" kern="100" dirty="0">
              <a:latin typeface="Times New Roman" panose="02020603050405020304" pitchFamily="18" charset="0"/>
              <a:ea typeface="方正细黑一简体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71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768995" y="332656"/>
            <a:ext cx="10975658" cy="781545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纯电阻电路和非纯电阻电路的比较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4253261"/>
              </p:ext>
            </p:extLst>
          </p:nvPr>
        </p:nvGraphicFramePr>
        <p:xfrm>
          <a:off x="480963" y="1268760"/>
          <a:ext cx="11161240" cy="4480560"/>
        </p:xfrm>
        <a:graphic>
          <a:graphicData uri="http://schemas.openxmlformats.org/drawingml/2006/table">
            <a:tbl>
              <a:tblPr/>
              <a:tblGrid>
                <a:gridCol w="2160240"/>
                <a:gridCol w="4608512"/>
                <a:gridCol w="4392488"/>
              </a:tblGrid>
              <a:tr h="3352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 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960" marR="1796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纯电阻电路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960" marR="1796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非纯电阻电路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960" marR="1796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8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举例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960" marR="1796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白炽灯、电炉、电熨斗、电饭锅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960" marR="1796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电动机、电解槽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960" marR="1796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能量转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化</a:t>
                      </a:r>
                      <a:endParaRPr lang="en-US" altLang="zh-CN" sz="2800" b="1" kern="100" dirty="0" smtClean="0">
                        <a:effectLst/>
                        <a:latin typeface="Times New Roman"/>
                        <a:ea typeface="方正细黑一简体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情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况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960" marR="1796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960" marR="1796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960" marR="1796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51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电功和电热的关系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960" marR="1796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W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Q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，即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UIt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I</a:t>
                      </a:r>
                      <a:r>
                        <a:rPr lang="en-US" sz="2800" b="1" kern="100" baseline="300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2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Rt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960" marR="1796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W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Q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＋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E</a:t>
                      </a:r>
                      <a:r>
                        <a:rPr lang="zh-CN" sz="2800" b="1" kern="100" baseline="-250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其他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即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UIt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I</a:t>
                      </a:r>
                      <a:r>
                        <a:rPr lang="en-US" sz="2800" b="1" kern="100" baseline="300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2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Rt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＋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E</a:t>
                      </a:r>
                      <a:r>
                        <a:rPr lang="zh-CN" sz="2800" b="1" kern="100" baseline="-250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其他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960" marR="1796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5364" name="Picture 4" descr="C:\Documents and Settings\Administrator\桌面\21XRJWL12-7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371" y="3375432"/>
            <a:ext cx="1722100" cy="775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Documents and Settings\Administrator\桌面\21XRJWL12-8.TIF"/>
          <p:cNvPicPr>
            <a:picLocks noChangeAspect="1" noChangeArrowheads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7725" y="3273425"/>
            <a:ext cx="1584176" cy="97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897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内容占位符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2293510"/>
              </p:ext>
            </p:extLst>
          </p:nvPr>
        </p:nvGraphicFramePr>
        <p:xfrm>
          <a:off x="609600" y="1135063"/>
          <a:ext cx="11161240" cy="5120640"/>
        </p:xfrm>
        <a:graphic>
          <a:graphicData uri="http://schemas.openxmlformats.org/drawingml/2006/table">
            <a:tbl>
              <a:tblPr/>
              <a:tblGrid>
                <a:gridCol w="2160240"/>
                <a:gridCol w="4608512"/>
                <a:gridCol w="4392488"/>
              </a:tblGrid>
              <a:tr h="67051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电功率和热功率的关系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960" marR="1796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P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P</a:t>
                      </a:r>
                      <a:r>
                        <a:rPr lang="zh-CN" sz="2800" b="1" kern="100" baseline="-250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热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，即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UI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I</a:t>
                      </a:r>
                      <a:r>
                        <a:rPr lang="en-US" sz="2800" b="1" kern="100" baseline="300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2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960" marR="1796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P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P</a:t>
                      </a:r>
                      <a:r>
                        <a:rPr lang="zh-CN" sz="2800" b="1" kern="100" baseline="-250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热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＋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P</a:t>
                      </a:r>
                      <a:r>
                        <a:rPr lang="zh-CN" sz="2800" b="1" kern="100" baseline="-250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其他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即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UI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I</a:t>
                      </a:r>
                      <a:r>
                        <a:rPr lang="en-US" sz="2800" b="1" kern="100" baseline="300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2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＋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P</a:t>
                      </a:r>
                      <a:r>
                        <a:rPr lang="zh-CN" sz="2800" b="1" kern="100" baseline="-250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其他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960" marR="1796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8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欧姆定律是否成立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960" marR="1796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成立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U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IR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，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I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960" marR="1796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不成立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U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＞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IR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，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I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＜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960" marR="1796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865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说明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960" marR="1796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W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UIt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、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P</a:t>
                      </a:r>
                      <a:r>
                        <a:rPr lang="zh-CN" sz="2800" b="1" kern="100" baseline="-250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电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UI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适用于任何电路计算电功和电功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率</a:t>
                      </a:r>
                      <a:endParaRPr lang="en-US" altLang="zh-CN" sz="2800" b="1" kern="100" dirty="0" smtClean="0">
                        <a:effectLst/>
                        <a:latin typeface="Times New Roman"/>
                        <a:ea typeface="方正细黑一简体"/>
                        <a:cs typeface="Times New Roman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i="1" kern="100" dirty="0" smtClean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Q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I</a:t>
                      </a:r>
                      <a:r>
                        <a:rPr lang="en-US" sz="2800" b="1" kern="100" baseline="300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2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Rt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、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P</a:t>
                      </a:r>
                      <a:r>
                        <a:rPr lang="zh-CN" sz="2800" b="1" kern="100" baseline="-250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热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I</a:t>
                      </a:r>
                      <a:r>
                        <a:rPr lang="en-US" sz="2800" b="1" kern="100" baseline="300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2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适用于任何电路计算电热和热功率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只有纯电阻电路满足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W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Q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，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P</a:t>
                      </a:r>
                      <a:r>
                        <a:rPr lang="zh-CN" sz="2800" b="1" kern="100" baseline="-250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电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P</a:t>
                      </a:r>
                      <a:r>
                        <a:rPr lang="zh-CN" sz="2800" b="1" kern="100" baseline="-250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热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；非纯电阻电路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W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&gt;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Q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，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P</a:t>
                      </a:r>
                      <a:r>
                        <a:rPr lang="zh-CN" sz="2800" b="1" kern="100" baseline="-250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电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&gt;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P</a:t>
                      </a:r>
                      <a:r>
                        <a:rPr lang="zh-CN" sz="2800" b="1" kern="100" baseline="-250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热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960" marR="1796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10922123" y="33265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100" dirty="0">
                <a:solidFill>
                  <a:prstClr val="black"/>
                </a:solidFill>
                <a:latin typeface="Times New Roman"/>
                <a:ea typeface="方正细黑一简体"/>
                <a:cs typeface="Times New Roman"/>
              </a:rPr>
              <a:t>续表</a:t>
            </a:r>
            <a:endParaRPr lang="zh-CN" altLang="en-US" dirty="0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6763538"/>
              </p:ext>
            </p:extLst>
          </p:nvPr>
        </p:nvGraphicFramePr>
        <p:xfrm>
          <a:off x="6097587" y="2796852"/>
          <a:ext cx="393700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name="文档" r:id="rId4" imgW="406455" imgH="1001854" progId="Word.Document.12">
                  <p:embed/>
                </p:oleObj>
              </mc:Choice>
              <mc:Fallback>
                <p:oleObj name="文档" r:id="rId4" imgW="406455" imgH="100185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97587" y="2796852"/>
                        <a:ext cx="393700" cy="992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198184"/>
              </p:ext>
            </p:extLst>
          </p:nvPr>
        </p:nvGraphicFramePr>
        <p:xfrm>
          <a:off x="10508313" y="2780928"/>
          <a:ext cx="431800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name="文档" r:id="rId7" imgW="446416" imgH="1001854" progId="Word.Document.12">
                  <p:embed/>
                </p:oleObj>
              </mc:Choice>
              <mc:Fallback>
                <p:oleObj name="文档" r:id="rId7" imgW="446416" imgH="100185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508313" y="2780928"/>
                        <a:ext cx="431800" cy="992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215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6570283"/>
              </p:ext>
            </p:extLst>
          </p:nvPr>
        </p:nvGraphicFramePr>
        <p:xfrm>
          <a:off x="852488" y="793750"/>
          <a:ext cx="10490200" cy="527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文档" r:id="rId4" imgW="10490941" imgH="5270746" progId="Word.Document.12">
                  <p:embed/>
                </p:oleObj>
              </mc:Choice>
              <mc:Fallback>
                <p:oleObj name="文档" r:id="rId4" imgW="10490941" imgH="527074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52488" y="793750"/>
                        <a:ext cx="10490200" cy="527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91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4979" y="476672"/>
            <a:ext cx="10975658" cy="4525963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典例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在研究微型电动机的性能时，可采用如图所示的实验电路。当调节滑动变阻器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使电动机停止转动时，电流表和电压表的示数分别为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0.5 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1.0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；重新调节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使电动机恢复正常运转时，电流表和电压表的示数分别为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2.0 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15.0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。求这台电动机正常运转时的输出功率和电动机的线圈电阻。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19458" name="Picture 2" descr="21XRJWL12-9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363" y="3789040"/>
            <a:ext cx="3774976" cy="2722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097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260648"/>
            <a:ext cx="10975658" cy="2725761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解题指导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电动机停止转动，电路为纯电阻电路。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电动机正常运转，电路为非纯电阻电路。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7346595"/>
              </p:ext>
            </p:extLst>
          </p:nvPr>
        </p:nvGraphicFramePr>
        <p:xfrm>
          <a:off x="696987" y="2636912"/>
          <a:ext cx="10490200" cy="297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文档" r:id="rId4" imgW="10490941" imgH="2977863" progId="Word.Document.12">
                  <p:embed/>
                </p:oleObj>
              </mc:Choice>
              <mc:Fallback>
                <p:oleObj name="文档" r:id="rId4" imgW="10490941" imgH="297786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6987" y="2636912"/>
                        <a:ext cx="10490200" cy="297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975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当电动机正常工作时，电流表、电压表示数分别为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2.0 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15.0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则电动机的总功率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baseline="-25000" dirty="0">
                <a:latin typeface="Times New Roman"/>
                <a:ea typeface="方正细黑一简体"/>
                <a:cs typeface="Times New Roman"/>
              </a:rPr>
              <a:t>总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15.0×2.0 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30.0 W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线圈电阻的热功率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baseline="-25000" dirty="0">
                <a:latin typeface="Times New Roman"/>
                <a:ea typeface="方正细黑一简体"/>
                <a:cs typeface="Times New Roman"/>
              </a:rPr>
              <a:t>热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2.0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×2 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8.0 W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所以电动机的输出功率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baseline="-25000" dirty="0">
                <a:latin typeface="Times New Roman"/>
                <a:ea typeface="方正细黑一简体"/>
                <a:cs typeface="Times New Roman"/>
              </a:rPr>
              <a:t>输出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baseline="-25000" dirty="0">
                <a:latin typeface="Times New Roman"/>
                <a:ea typeface="方正细黑一简体"/>
                <a:cs typeface="Times New Roman"/>
              </a:rPr>
              <a:t>总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－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baseline="-25000" dirty="0">
                <a:latin typeface="Times New Roman"/>
                <a:ea typeface="方正细黑一简体"/>
                <a:cs typeface="Times New Roman"/>
              </a:rPr>
              <a:t>热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30.0 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－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8.0 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22.0 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</a:t>
            </a: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22.0 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Ω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9148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变式拓展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上述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典例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中，若电动机以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m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/</a:t>
            </a:r>
            <a:r>
              <a:rPr lang="en-US" altLang="zh-CN" b="1" kern="100" dirty="0">
                <a:solidFill>
                  <a:srgbClr val="000000"/>
                </a:solidFill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solidFill>
                  <a:srgbClr val="000000"/>
                </a:solidFill>
                <a:latin typeface="Times New Roman"/>
                <a:ea typeface="方正细黑一简体"/>
                <a:cs typeface="Times New Roman"/>
              </a:rPr>
              <a:t>匀速竖直向上提升重物，该重物的质量为多少？</a:t>
            </a:r>
            <a:r>
              <a:rPr lang="en-US" altLang="zh-CN" b="1" kern="100" dirty="0">
                <a:solidFill>
                  <a:srgbClr val="000000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en-US" altLang="zh-CN" b="1" i="1" kern="100" dirty="0">
                <a:solidFill>
                  <a:srgbClr val="000000"/>
                </a:solidFill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dirty="0">
                <a:solidFill>
                  <a:srgbClr val="000000"/>
                </a:solidFill>
                <a:latin typeface="Times New Roman"/>
                <a:ea typeface="方正细黑一简体"/>
                <a:cs typeface="Times New Roman"/>
              </a:rPr>
              <a:t>取</a:t>
            </a:r>
            <a:r>
              <a:rPr lang="en-US" altLang="zh-CN" b="1" kern="100" dirty="0">
                <a:solidFill>
                  <a:srgbClr val="000000"/>
                </a:solidFill>
                <a:latin typeface="Times New Roman"/>
                <a:ea typeface="方正细黑一简体"/>
                <a:cs typeface="Courier New"/>
              </a:rPr>
              <a:t>10 m/s</a:t>
            </a:r>
            <a:r>
              <a:rPr lang="en-US" altLang="zh-CN" b="1" kern="100" baseline="30000" dirty="0">
                <a:solidFill>
                  <a:srgbClr val="000000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b="1" kern="100" dirty="0">
                <a:solidFill>
                  <a:srgbClr val="000000"/>
                </a:solidFill>
                <a:latin typeface="Times New Roman"/>
                <a:ea typeface="方正细黑一简体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0161340"/>
              </p:ext>
            </p:extLst>
          </p:nvPr>
        </p:nvGraphicFramePr>
        <p:xfrm>
          <a:off x="696987" y="2708920"/>
          <a:ext cx="10490200" cy="182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" name="文档" r:id="rId4" imgW="10490941" imgH="1825293" progId="Word.Document.12">
                  <p:embed/>
                </p:oleObj>
              </mc:Choice>
              <mc:Fallback>
                <p:oleObj name="文档" r:id="rId4" imgW="10490941" imgH="182529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6987" y="2708920"/>
                        <a:ext cx="10490200" cy="182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9671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ctr"/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电动机电路的分析与计算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8686622"/>
              </p:ext>
            </p:extLst>
          </p:nvPr>
        </p:nvGraphicFramePr>
        <p:xfrm>
          <a:off x="768995" y="260648"/>
          <a:ext cx="10490200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8" name="文档" r:id="rId4" imgW="10490941" imgH="595212" progId="Word.Document.12">
                  <p:embed/>
                </p:oleObj>
              </mc:Choice>
              <mc:Fallback>
                <p:oleObj name="文档" r:id="rId4" imgW="10490941" imgH="59521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8995" y="260648"/>
                        <a:ext cx="10490200" cy="595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1" name="Picture 1" descr="21XRJWL12-10.TIF"/>
          <p:cNvPicPr>
            <a:picLocks noChangeAspect="1" noChangeArrowheads="1"/>
          </p:cNvPicPr>
          <p:nvPr/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203" y="2348880"/>
            <a:ext cx="6888436" cy="365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255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5318049"/>
          </a:xfrm>
        </p:spPr>
        <p:txBody>
          <a:bodyPr>
            <a:normAutofit/>
          </a:bodyPr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1.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en-US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现有一个排气扇，如图所示，排气扇电动机的线圈电阻为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0.2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，当它两端电压为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110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时，通过的电流为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 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。则这台排气扇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．每分钟消耗的电能为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33 000 J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．每分钟产生的热量为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300 J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．输出功率为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545 W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．工作效率为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82.5%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3" name="流程图: 离页连接符 2"/>
          <p:cNvSpPr/>
          <p:nvPr/>
        </p:nvSpPr>
        <p:spPr>
          <a:xfrm>
            <a:off x="4801443" y="3508"/>
            <a:ext cx="3384376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153371" y="-99392"/>
            <a:ext cx="3820326" cy="6640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982663" algn="ctr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[</a:t>
            </a:r>
            <a:r>
              <a:rPr lang="zh-CN" altLang="en-US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题点全练清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]</a:t>
            </a:r>
            <a:endParaRPr lang="zh-CN" altLang="zh-CN" sz="1100" kern="100" dirty="0">
              <a:solidFill>
                <a:srgbClr val="7030A0"/>
              </a:solidFill>
              <a:latin typeface="宋体"/>
              <a:cs typeface="Courier New"/>
            </a:endParaRPr>
          </a:p>
        </p:txBody>
      </p:sp>
      <p:pic>
        <p:nvPicPr>
          <p:cNvPr id="25602" name="Picture 2" descr="F:\人教物理必修第三册（合版）\22WLLKBS3-22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9835" y="3356992"/>
            <a:ext cx="2137619" cy="2137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572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404664"/>
            <a:ext cx="10975658" cy="781545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ABC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1143846"/>
              </p:ext>
            </p:extLst>
          </p:nvPr>
        </p:nvGraphicFramePr>
        <p:xfrm>
          <a:off x="624979" y="1340768"/>
          <a:ext cx="10490200" cy="436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2" name="文档" r:id="rId4" imgW="10490941" imgH="4365850" progId="Word.Document.12">
                  <p:embed/>
                </p:oleObj>
              </mc:Choice>
              <mc:Fallback>
                <p:oleObj name="文档" r:id="rId4" imgW="10490941" imgH="436585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4979" y="1340768"/>
                        <a:ext cx="10490200" cy="436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303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692697"/>
            <a:ext cx="10975658" cy="4968554"/>
          </a:xfrm>
        </p:spPr>
        <p:txBody>
          <a:bodyPr>
            <a:normAutofit/>
          </a:bodyPr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．在如图所示的电路中，输入电压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恒为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8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，灯泡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L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标有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“3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 W”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字样，电动机线圈的电阻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0.5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。若灯泡恰能正常发光，下列说法正确的是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．电动机的输入电压为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8 V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．流过电动机的电流为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A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．电动机的效率为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80%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．整个电路消耗的电功率为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W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26626" name="Picture 2" descr="F:\人教物理必修第三册（合版）\23XKCWLRJBS12-2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755" y="2348880"/>
            <a:ext cx="3488987" cy="2137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48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188640"/>
            <a:ext cx="10975658" cy="925561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6031920"/>
              </p:ext>
            </p:extLst>
          </p:nvPr>
        </p:nvGraphicFramePr>
        <p:xfrm>
          <a:off x="768995" y="1052736"/>
          <a:ext cx="10490200" cy="557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6" name="文档" r:id="rId4" imgW="10490941" imgH="5576824" progId="Word.Document.12">
                  <p:embed/>
                </p:oleObj>
              </mc:Choice>
              <mc:Fallback>
                <p:oleObj name="文档" r:id="rId4" imgW="10490941" imgH="557682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8995" y="1052736"/>
                        <a:ext cx="10490200" cy="5576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138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23093" y="1940188"/>
            <a:ext cx="12218268" cy="2424916"/>
            <a:chOff x="170694" y="177982"/>
            <a:chExt cx="3936004" cy="781165"/>
          </a:xfrm>
        </p:grpSpPr>
        <p:sp>
          <p:nvSpPr>
            <p:cNvPr id="19" name="等腰三角形 1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rgbClr val="C4C7CB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3" name="文本框 6"/>
            <p:cNvSpPr txBox="1"/>
            <p:nvPr/>
          </p:nvSpPr>
          <p:spPr>
            <a:xfrm>
              <a:off x="691825" y="308282"/>
              <a:ext cx="569115" cy="4188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03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685907" y="2802898"/>
            <a:ext cx="4588144" cy="684805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/>
          <a:p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课时跟踪检测</a:t>
            </a:r>
          </a:p>
        </p:txBody>
      </p:sp>
    </p:spTree>
    <p:extLst>
      <p:ext uri="{BB962C8B-B14F-4D97-AF65-F5344CB8AC3E}">
        <p14:creationId xmlns:p14="http://schemas.microsoft.com/office/powerpoint/2010/main" val="178755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9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0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1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2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3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1182623"/>
              </p:ext>
            </p:extLst>
          </p:nvPr>
        </p:nvGraphicFramePr>
        <p:xfrm>
          <a:off x="826661" y="680864"/>
          <a:ext cx="10552112" cy="6132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" name="文档" r:id="rId17" imgW="10552112" imgH="6132740" progId="Word.Document.12">
                  <p:embed/>
                </p:oleObj>
              </mc:Choice>
              <mc:Fallback>
                <p:oleObj name="文档" r:id="rId17" imgW="10552112" imgH="613274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26661" y="680864"/>
                        <a:ext cx="10552112" cy="6132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249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6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7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49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50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1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2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53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54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55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56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57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24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AB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6022183"/>
              </p:ext>
            </p:extLst>
          </p:nvPr>
        </p:nvGraphicFramePr>
        <p:xfrm>
          <a:off x="685933" y="1844824"/>
          <a:ext cx="10552112" cy="2671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5" name="文档" r:id="rId17" imgW="10552112" imgH="2672146" progId="Word.Document.12">
                  <p:embed/>
                </p:oleObj>
              </mc:Choice>
              <mc:Fallback>
                <p:oleObj name="文档" r:id="rId17" imgW="10552112" imgH="267214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85933" y="1844824"/>
                        <a:ext cx="10552112" cy="2671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174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>
            <a:normAutofit lnSpcReduction="10000"/>
          </a:bodyPr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．室内有几种家庭常用电器：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1.5 kW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的电饭煲、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200 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的电冰箱、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750 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的取暖器、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250 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的电视机和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kW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的空调器。如果进线处有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13 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的保险丝，供电电压为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220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，下列情况中不能同时使用的是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．电饭煲和电冰箱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．取暖器和空调器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．电饭煲和空调器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．电冰箱、电视机和空调器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017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/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析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电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路中允许的最大功率为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2 860 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。用电器的功率之和大于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时，用电器就不可以同时使用，故选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7100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．某新款智能手表的充电电压为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5.0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，充电电流为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。如果每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天要为手表充电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小时，当地电价为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0.60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元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/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度，则智能手表连续使用一年所需的电费约为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0.06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元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		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0.6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元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元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		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元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455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4175370"/>
              </p:ext>
            </p:extLst>
          </p:nvPr>
        </p:nvGraphicFramePr>
        <p:xfrm>
          <a:off x="678978" y="1988840"/>
          <a:ext cx="10552112" cy="188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9" name="文档" r:id="rId17" imgW="10552112" imgH="1883336" progId="Word.Document.12">
                  <p:embed/>
                </p:oleObj>
              </mc:Choice>
              <mc:Fallback>
                <p:oleObj name="文档" r:id="rId17" imgW="10552112" imgH="188333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78978" y="1988840"/>
                        <a:ext cx="10552112" cy="1882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5123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4.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如图是电解硫酸铜溶液的装置示意图，图中电压表示数为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，电流表示数为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，通电时间为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，则下列说法正确的是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CuSO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4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溶液中的阳离子向铜板定向移动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是电能转化成化学能的功率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IUt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是这段时间内电路消耗的总电能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IUt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是这段时间内产生的总焦耳热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1026" name="Picture 2" descr="F:\人教物理必修第三册（合版）\22RJWL3+243.TIF"/>
          <p:cNvPicPr>
            <a:picLocks noChangeAspect="1" noChangeArrowheads="1"/>
          </p:cNvPicPr>
          <p:nvPr/>
        </p:nvPicPr>
        <p:blipFill>
          <a:blip r:embed="rId15" r:link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3851" y="2492896"/>
            <a:ext cx="2286455" cy="1921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745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6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/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析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由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于铜板接电源的正极，因此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CuSO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4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溶液中的阴离子向铜板定向移动，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错误；该电路是非纯电阻电路，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是消耗电能的总功率，其中有一部分转化为化学能，还有一部分转化为焦耳热，因此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IUt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是这段时间内电路消耗的总电能，而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是这段时间内产生的总焦耳热，其余的才转化为化学能，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7523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353856"/>
              </p:ext>
            </p:extLst>
          </p:nvPr>
        </p:nvGraphicFramePr>
        <p:xfrm>
          <a:off x="826661" y="836712"/>
          <a:ext cx="10461625" cy="654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3" name="文档" r:id="rId17" imgW="10552112" imgH="6624484" progId="Word.Document.12">
                  <p:embed/>
                </p:oleObj>
              </mc:Choice>
              <mc:Fallback>
                <p:oleObj name="文档" r:id="rId17" imgW="10552112" imgH="662448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26661" y="836712"/>
                        <a:ext cx="10461625" cy="6548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402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3755466"/>
              </p:ext>
            </p:extLst>
          </p:nvPr>
        </p:nvGraphicFramePr>
        <p:xfrm>
          <a:off x="695347" y="1700808"/>
          <a:ext cx="10552112" cy="346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7" name="文档" r:id="rId17" imgW="10552112" imgH="3460955" progId="Word.Document.12">
                  <p:embed/>
                </p:oleObj>
              </mc:Choice>
              <mc:Fallback>
                <p:oleObj name="文档" r:id="rId17" imgW="10552112" imgH="346095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95347" y="1700808"/>
                        <a:ext cx="10552112" cy="346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096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3233419"/>
              </p:ext>
            </p:extLst>
          </p:nvPr>
        </p:nvGraphicFramePr>
        <p:xfrm>
          <a:off x="820738" y="841648"/>
          <a:ext cx="10552112" cy="582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9" name="文档" r:id="rId17" imgW="10552112" imgH="5836035" progId="Word.Document.12">
                  <p:embed/>
                </p:oleObj>
              </mc:Choice>
              <mc:Fallback>
                <p:oleObj name="文档" r:id="rId17" imgW="10552112" imgH="583603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20738" y="841648"/>
                        <a:ext cx="10552112" cy="5827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2020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6" name="内容占位符 2"/>
          <p:cNvSpPr>
            <a:spLocks noGrp="1"/>
          </p:cNvSpPr>
          <p:nvPr>
            <p:ph idx="1"/>
          </p:nvPr>
        </p:nvSpPr>
        <p:spPr>
          <a:xfrm>
            <a:off x="484661" y="271191"/>
            <a:ext cx="10975658" cy="5390057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2870145"/>
              </p:ext>
            </p:extLst>
          </p:nvPr>
        </p:nvGraphicFramePr>
        <p:xfrm>
          <a:off x="581804" y="1014954"/>
          <a:ext cx="10552112" cy="582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5" name="文档" r:id="rId17" imgW="10552112" imgH="5827022" progId="Word.Document.12">
                  <p:embed/>
                </p:oleObj>
              </mc:Choice>
              <mc:Fallback>
                <p:oleObj name="文档" r:id="rId17" imgW="10552112" imgH="582702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81804" y="1014954"/>
                        <a:ext cx="10552112" cy="5827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688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408957" y="620688"/>
            <a:ext cx="11377262" cy="5606081"/>
          </a:xfrm>
        </p:spPr>
        <p:txBody>
          <a:bodyPr>
            <a:normAutofit/>
          </a:bodyPr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7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一电动自行车电池上的铭牌标有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“36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A·h”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字样，假设工作时电池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不计内阻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的输出电压恒为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36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，额定输出功率为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180 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，由于电动机发热造成损耗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其他损耗不计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，电动自行车的效率为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80%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，则下列说法正确的是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．额定工作电流为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A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．电池充满电后总电量为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3.6×10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4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C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．电动自行车电动机的内阻为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7.2 Ω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．电动自行车保持额定功率行驶的最长时间是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h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3271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BD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0365381"/>
              </p:ext>
            </p:extLst>
          </p:nvPr>
        </p:nvGraphicFramePr>
        <p:xfrm>
          <a:off x="704232" y="1484784"/>
          <a:ext cx="10552112" cy="455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1" name="文档" r:id="rId17" imgW="10552112" imgH="4555482" progId="Word.Document.12">
                  <p:embed/>
                </p:oleObj>
              </mc:Choice>
              <mc:Fallback>
                <p:oleObj name="文档" r:id="rId17" imgW="10552112" imgH="45554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04232" y="1484784"/>
                        <a:ext cx="10552112" cy="4556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95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692696"/>
            <a:ext cx="10975658" cy="5534073"/>
          </a:xfrm>
        </p:spPr>
        <p:txBody>
          <a:bodyPr>
            <a:normAutofit lnSpcReduction="10000"/>
          </a:bodyPr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8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．手机电池容量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电量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和快速充电功能已经成为人们选择手机时的重要参考因素。如图为某品牌手机将锂电池电量从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到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100%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充满过程中充电功率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和充电时间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的关系图像，设充电过程中电池两端电压恒为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4.35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，不计其他能量损耗，则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．充电过程的平均功率为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40 W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．充电过程的平均功率为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60 W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．该电池的容量为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2 000 mA·h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．该电池的容量为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4 000 mA·h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21506" name="Picture 2" descr="F:\人教物理必修第三册（合版）\22RJWL3+244.TIF"/>
          <p:cNvPicPr>
            <a:picLocks noChangeAspect="1" noChangeArrowheads="1"/>
          </p:cNvPicPr>
          <p:nvPr/>
        </p:nvPicPr>
        <p:blipFill>
          <a:blip r:embed="rId15" r:link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819" y="3284984"/>
            <a:ext cx="2486531" cy="184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241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548680"/>
            <a:ext cx="11392484" cy="1224136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4479889"/>
              </p:ext>
            </p:extLst>
          </p:nvPr>
        </p:nvGraphicFramePr>
        <p:xfrm>
          <a:off x="584969" y="1412776"/>
          <a:ext cx="10552112" cy="407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7" name="文档" r:id="rId17" imgW="10552112" imgH="4072390" progId="Word.Document.12">
                  <p:embed/>
                </p:oleObj>
              </mc:Choice>
              <mc:Fallback>
                <p:oleObj name="文档" r:id="rId17" imgW="10552112" imgH="407239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84969" y="1412776"/>
                        <a:ext cx="10552112" cy="4071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7252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620688"/>
            <a:ext cx="11392484" cy="4392488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9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选自鲁科版教材课后练习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某商场安装了一台倾角为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30°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的自动扶梯，该扶梯在电压为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380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的电动机带动下以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0.5 m/s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的恒定速率向斜上方移动，电动机的最大输出功率为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4.9 kW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。不载人时测得电动机中的电流为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 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，若载人时扶梯的移动速率与不载人时相同，忽略电动机内阻的热损耗，则不载人时扶梯运行的电功率是多大？若输送一个人的功率为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120 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，则这台自动扶梯可同时乘载多少人？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17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6115650"/>
              </p:ext>
            </p:extLst>
          </p:nvPr>
        </p:nvGraphicFramePr>
        <p:xfrm>
          <a:off x="843348" y="1196752"/>
          <a:ext cx="10552112" cy="357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7" name="文档" r:id="rId17" imgW="10552112" imgH="3577041" progId="Word.Document.12">
                  <p:embed/>
                </p:oleObj>
              </mc:Choice>
              <mc:Fallback>
                <p:oleObj name="文档" r:id="rId17" imgW="10552112" imgH="357704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43348" y="1196752"/>
                        <a:ext cx="10552112" cy="3576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3789511"/>
              </p:ext>
            </p:extLst>
          </p:nvPr>
        </p:nvGraphicFramePr>
        <p:xfrm>
          <a:off x="706558" y="5013176"/>
          <a:ext cx="10552112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8" name="文档" r:id="rId20" imgW="10552112" imgH="1403129" progId="Word.Document.12">
                  <p:embed/>
                </p:oleObj>
              </mc:Choice>
              <mc:Fallback>
                <p:oleObj name="文档" r:id="rId20" imgW="10552112" imgH="140312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706558" y="5013176"/>
                        <a:ext cx="10552112" cy="1403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0322965"/>
              </p:ext>
            </p:extLst>
          </p:nvPr>
        </p:nvGraphicFramePr>
        <p:xfrm>
          <a:off x="820738" y="544513"/>
          <a:ext cx="10552112" cy="576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9" name="文档" r:id="rId17" imgW="10552112" imgH="5777271" progId="Word.Document.12">
                  <p:embed/>
                </p:oleObj>
              </mc:Choice>
              <mc:Fallback>
                <p:oleObj name="文档" r:id="rId17" imgW="10552112" imgH="577727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20738" y="544513"/>
                        <a:ext cx="10552112" cy="5768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548680"/>
            <a:ext cx="11392484" cy="936104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4666436"/>
              </p:ext>
            </p:extLst>
          </p:nvPr>
        </p:nvGraphicFramePr>
        <p:xfrm>
          <a:off x="581804" y="1484784"/>
          <a:ext cx="10552112" cy="430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5" name="文档" r:id="rId17" imgW="10552112" imgH="4305284" progId="Word.Document.12">
                  <p:embed/>
                </p:oleObj>
              </mc:Choice>
              <mc:Fallback>
                <p:oleObj name="文档" r:id="rId17" imgW="10552112" imgH="430528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81804" y="1484784"/>
                        <a:ext cx="10552112" cy="430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692696"/>
            <a:ext cx="11392484" cy="4536504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11.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(2023·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泸州高二期末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如图所示的电路中，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均为定值电阻。其中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，额定功率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 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；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，额定功率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20 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；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，额定功率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49 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。则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之间允许消耗的最大功率为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35 W 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		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50 W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59 W 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		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74 W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17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pic>
        <p:nvPicPr>
          <p:cNvPr id="22530" name="Picture 2" descr="F:\人教物理必修第三册（合版）\23XKCWLRJBS12-5.TIF"/>
          <p:cNvPicPr>
            <a:picLocks noChangeAspect="1" noChangeArrowheads="1"/>
          </p:cNvPicPr>
          <p:nvPr/>
        </p:nvPicPr>
        <p:blipFill>
          <a:blip r:embed="rId15" r:link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1803" y="2708920"/>
            <a:ext cx="3470438" cy="1575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548680"/>
            <a:ext cx="11392484" cy="1008112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6188055"/>
              </p:ext>
            </p:extLst>
          </p:nvPr>
        </p:nvGraphicFramePr>
        <p:xfrm>
          <a:off x="581804" y="1124744"/>
          <a:ext cx="10963275" cy="651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1" name="文档" r:id="rId17" imgW="11079988" imgH="6586990" progId="Word.Document.12">
                  <p:embed/>
                </p:oleObj>
              </mc:Choice>
              <mc:Fallback>
                <p:oleObj name="文档" r:id="rId17" imgW="11079988" imgH="658699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81804" y="1124744"/>
                        <a:ext cx="10963275" cy="6518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620688"/>
            <a:ext cx="11392484" cy="2520280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12.(2023·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广西高二期末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小明去逛超市，遇促销打折，买了一个电吹风，电吹风的使用说明书上给出了如表所示的参数及如图所示电路图。下列说法正确的是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17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297430"/>
              </p:ext>
            </p:extLst>
          </p:nvPr>
        </p:nvGraphicFramePr>
        <p:xfrm>
          <a:off x="913011" y="3252936"/>
          <a:ext cx="4613910" cy="3200400"/>
        </p:xfrm>
        <a:graphic>
          <a:graphicData uri="http://schemas.openxmlformats.org/drawingml/2006/table">
            <a:tbl>
              <a:tblPr/>
              <a:tblGrid>
                <a:gridCol w="1184910"/>
                <a:gridCol w="1714500"/>
                <a:gridCol w="1714500"/>
              </a:tblGrid>
              <a:tr h="0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电吹风铭牌参数</a:t>
                      </a:r>
                      <a:endParaRPr lang="zh-CN" sz="105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额定电压</a:t>
                      </a:r>
                      <a:endParaRPr lang="zh-CN" sz="105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220 V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　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50 Hz</a:t>
                      </a:r>
                      <a:endParaRPr lang="zh-CN" sz="105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额定功率</a:t>
                      </a:r>
                      <a:endParaRPr lang="zh-CN" sz="105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热风</a:t>
                      </a:r>
                      <a:endParaRPr lang="zh-CN" sz="105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1 000 W</a:t>
                      </a:r>
                      <a:endParaRPr lang="zh-CN" sz="105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冷风</a:t>
                      </a:r>
                      <a:endParaRPr lang="zh-CN" sz="105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250 W</a:t>
                      </a:r>
                      <a:endParaRPr lang="zh-CN" sz="105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3553" name="Picture 1" descr="F:\人教物理必修第三册（合版）\23XKCWLRJBS12-6.TIF"/>
          <p:cNvPicPr>
            <a:picLocks noChangeAspect="1" noChangeArrowheads="1"/>
          </p:cNvPicPr>
          <p:nvPr/>
        </p:nvPicPr>
        <p:blipFill>
          <a:blip r:embed="rId15" r:link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723" y="3356992"/>
            <a:ext cx="3431363" cy="2497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93563" y="1484784"/>
            <a:ext cx="11392484" cy="3528392"/>
          </a:xfrm>
        </p:spPr>
        <p:txBody>
          <a:bodyPr>
            <a:normAutofit lnSpcReduction="10000"/>
          </a:bodyPr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．该电吹风发热电阻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的阻值约为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64.5 Ω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．该电吹风电动机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的内阻为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193.6 Ω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．当开关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断开、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闭合时，电吹风吹冷风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．当开关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均闭合时，电动机每秒消耗的电能为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1 000 J</a:t>
            </a:r>
            <a:endParaRPr lang="zh-CN" altLang="zh-CN" sz="1050" kern="100" dirty="0">
              <a:latin typeface="宋体"/>
              <a:cs typeface="Courier New"/>
            </a:endParaRPr>
          </a:p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AC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sp>
        <p:nvSpPr>
          <p:cNvPr id="17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5658313"/>
              </p:ext>
            </p:extLst>
          </p:nvPr>
        </p:nvGraphicFramePr>
        <p:xfrm>
          <a:off x="820738" y="3442989"/>
          <a:ext cx="10552112" cy="315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3" name="文档" r:id="rId17" imgW="10552112" imgH="3158842" progId="Word.Document.12">
                  <p:embed/>
                </p:oleObj>
              </mc:Choice>
              <mc:Fallback>
                <p:oleObj name="文档" r:id="rId17" imgW="10552112" imgH="315884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20738" y="3442989"/>
                        <a:ext cx="10552112" cy="3154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8110170"/>
              </p:ext>
            </p:extLst>
          </p:nvPr>
        </p:nvGraphicFramePr>
        <p:xfrm>
          <a:off x="826661" y="849312"/>
          <a:ext cx="10552112" cy="2579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4" name="文档" r:id="rId20" imgW="10552112" imgH="2579132" progId="Word.Document.12">
                  <p:embed/>
                </p:oleObj>
              </mc:Choice>
              <mc:Fallback>
                <p:oleObj name="文档" r:id="rId20" imgW="10552112" imgH="2579132" progId="Word.Document.12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6661" y="849312"/>
                        <a:ext cx="10552112" cy="2579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3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620688"/>
            <a:ext cx="11392484" cy="5256584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．有一个直流电动机，把它接入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0.2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电压的电路时，电动机不转，测得流过电动机的电流是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0.4 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；把它接入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电压的电路中，电动机正常工作，工作电流是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求这台电动机的内阻；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求电动机正常工作时的输出功率；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如在正常工作时，转子突然被卡住，此时电动机的发热功率为多大？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17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7688396"/>
              </p:ext>
            </p:extLst>
          </p:nvPr>
        </p:nvGraphicFramePr>
        <p:xfrm>
          <a:off x="820738" y="909638"/>
          <a:ext cx="10552112" cy="503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2" name="文档" r:id="rId17" imgW="10552112" imgH="5038213" progId="Word.Document.12">
                  <p:embed/>
                </p:oleObj>
              </mc:Choice>
              <mc:Fallback>
                <p:oleObj name="文档" r:id="rId17" imgW="10552112" imgH="503821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20738" y="909638"/>
                        <a:ext cx="10552112" cy="5038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8709987"/>
              </p:ext>
            </p:extLst>
          </p:nvPr>
        </p:nvGraphicFramePr>
        <p:xfrm>
          <a:off x="584317" y="980728"/>
          <a:ext cx="10552112" cy="346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0" name="文档" r:id="rId17" imgW="10552112" imgH="3460955" progId="Word.Document.12">
                  <p:embed/>
                </p:oleObj>
              </mc:Choice>
              <mc:Fallback>
                <p:oleObj name="文档" r:id="rId17" imgW="10552112" imgH="346095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84317" y="980728"/>
                        <a:ext cx="10552112" cy="346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448764"/>
              </p:ext>
            </p:extLst>
          </p:nvPr>
        </p:nvGraphicFramePr>
        <p:xfrm>
          <a:off x="826661" y="4365104"/>
          <a:ext cx="10552112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1" name="文档" r:id="rId20" imgW="10552112" imgH="595212" progId="Word.Document.12">
                  <p:embed/>
                </p:oleObj>
              </mc:Choice>
              <mc:Fallback>
                <p:oleObj name="文档" r:id="rId20" imgW="10552112" imgH="59521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826661" y="4365104"/>
                        <a:ext cx="10552112" cy="595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195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矩形 198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3" name="平行四边形 202"/>
          <p:cNvSpPr/>
          <p:nvPr/>
        </p:nvSpPr>
        <p:spPr>
          <a:xfrm>
            <a:off x="1094713" y="1949476"/>
            <a:ext cx="3058658" cy="399404"/>
          </a:xfrm>
          <a:prstGeom prst="parallelogram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4" name="任意多边形 203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5" name="任意多边形 204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6" name="任意多边形 205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7" name="任意多边形 206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8" name="任意多边形 207"/>
          <p:cNvSpPr/>
          <p:nvPr/>
        </p:nvSpPr>
        <p:spPr>
          <a:xfrm>
            <a:off x="9208610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9" name="任意多边形 208"/>
          <p:cNvSpPr/>
          <p:nvPr/>
        </p:nvSpPr>
        <p:spPr>
          <a:xfrm>
            <a:off x="90970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0" name="任意多边形 209"/>
          <p:cNvSpPr/>
          <p:nvPr/>
        </p:nvSpPr>
        <p:spPr>
          <a:xfrm>
            <a:off x="89854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1" name="任意多边形 210"/>
          <p:cNvSpPr/>
          <p:nvPr/>
        </p:nvSpPr>
        <p:spPr>
          <a:xfrm>
            <a:off x="88738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2" name="任意多边形 211"/>
          <p:cNvSpPr/>
          <p:nvPr/>
        </p:nvSpPr>
        <p:spPr>
          <a:xfrm>
            <a:off x="87622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3" name="任意多边形 212"/>
          <p:cNvSpPr/>
          <p:nvPr/>
        </p:nvSpPr>
        <p:spPr>
          <a:xfrm>
            <a:off x="86506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4" name="任意多边形 213"/>
          <p:cNvSpPr/>
          <p:nvPr/>
        </p:nvSpPr>
        <p:spPr>
          <a:xfrm>
            <a:off x="85391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5" name="任意多边形 214"/>
          <p:cNvSpPr/>
          <p:nvPr/>
        </p:nvSpPr>
        <p:spPr>
          <a:xfrm>
            <a:off x="84275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6" name="任意多边形 215"/>
          <p:cNvSpPr/>
          <p:nvPr/>
        </p:nvSpPr>
        <p:spPr>
          <a:xfrm>
            <a:off x="83159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7" name="任意多边形 216"/>
          <p:cNvSpPr/>
          <p:nvPr/>
        </p:nvSpPr>
        <p:spPr>
          <a:xfrm>
            <a:off x="82043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8" name="任意多边形 217"/>
          <p:cNvSpPr/>
          <p:nvPr/>
        </p:nvSpPr>
        <p:spPr>
          <a:xfrm>
            <a:off x="809276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9" name="任意多边形 218"/>
          <p:cNvSpPr/>
          <p:nvPr/>
        </p:nvSpPr>
        <p:spPr>
          <a:xfrm>
            <a:off x="798117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0" name="任意多边形 219"/>
          <p:cNvSpPr/>
          <p:nvPr/>
        </p:nvSpPr>
        <p:spPr>
          <a:xfrm>
            <a:off x="786959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1" name="任意多边形 220"/>
          <p:cNvSpPr/>
          <p:nvPr/>
        </p:nvSpPr>
        <p:spPr>
          <a:xfrm>
            <a:off x="775800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2" name="任意多边形 221"/>
          <p:cNvSpPr/>
          <p:nvPr/>
        </p:nvSpPr>
        <p:spPr>
          <a:xfrm>
            <a:off x="764642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3" name="任意多边形 222"/>
          <p:cNvSpPr/>
          <p:nvPr/>
        </p:nvSpPr>
        <p:spPr>
          <a:xfrm>
            <a:off x="753483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4" name="任意多边形 223"/>
          <p:cNvSpPr/>
          <p:nvPr/>
        </p:nvSpPr>
        <p:spPr>
          <a:xfrm>
            <a:off x="742325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5" name="任意多边形 224"/>
          <p:cNvSpPr/>
          <p:nvPr/>
        </p:nvSpPr>
        <p:spPr>
          <a:xfrm>
            <a:off x="731166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6" name="任意多边形 225"/>
          <p:cNvSpPr/>
          <p:nvPr/>
        </p:nvSpPr>
        <p:spPr>
          <a:xfrm>
            <a:off x="720008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7" name="任意多边形 226"/>
          <p:cNvSpPr/>
          <p:nvPr/>
        </p:nvSpPr>
        <p:spPr>
          <a:xfrm>
            <a:off x="708849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8" name="任意多边形 227"/>
          <p:cNvSpPr/>
          <p:nvPr/>
        </p:nvSpPr>
        <p:spPr>
          <a:xfrm>
            <a:off x="697691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9" name="任意多边形 228"/>
          <p:cNvSpPr/>
          <p:nvPr/>
        </p:nvSpPr>
        <p:spPr>
          <a:xfrm>
            <a:off x="68653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0" name="任意多边形 229"/>
          <p:cNvSpPr/>
          <p:nvPr/>
        </p:nvSpPr>
        <p:spPr>
          <a:xfrm>
            <a:off x="67537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1" name="任意多边形 230"/>
          <p:cNvSpPr/>
          <p:nvPr/>
        </p:nvSpPr>
        <p:spPr>
          <a:xfrm>
            <a:off x="66421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2" name="任意多边形 231"/>
          <p:cNvSpPr/>
          <p:nvPr/>
        </p:nvSpPr>
        <p:spPr>
          <a:xfrm>
            <a:off x="65305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3" name="任意多边形 232"/>
          <p:cNvSpPr/>
          <p:nvPr/>
        </p:nvSpPr>
        <p:spPr>
          <a:xfrm>
            <a:off x="64189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4" name="任意多边形 233"/>
          <p:cNvSpPr/>
          <p:nvPr/>
        </p:nvSpPr>
        <p:spPr>
          <a:xfrm>
            <a:off x="63074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5" name="任意多边形 234"/>
          <p:cNvSpPr/>
          <p:nvPr/>
        </p:nvSpPr>
        <p:spPr>
          <a:xfrm>
            <a:off x="61958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6" name="任意多边形 235"/>
          <p:cNvSpPr/>
          <p:nvPr/>
        </p:nvSpPr>
        <p:spPr>
          <a:xfrm>
            <a:off x="60842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7" name="任意多边形 236"/>
          <p:cNvSpPr/>
          <p:nvPr/>
        </p:nvSpPr>
        <p:spPr>
          <a:xfrm>
            <a:off x="59726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grpSp>
        <p:nvGrpSpPr>
          <p:cNvPr id="238" name="组合 237"/>
          <p:cNvGrpSpPr/>
          <p:nvPr/>
        </p:nvGrpSpPr>
        <p:grpSpPr>
          <a:xfrm>
            <a:off x="43309" y="1787405"/>
            <a:ext cx="1106331" cy="254302"/>
            <a:chOff x="-115731" y="1766100"/>
            <a:chExt cx="1106331" cy="25430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39" name="任意多边形 238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0" name="任意多边形 239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1" name="任意多边形 240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2" name="任意多边形 241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3" name="任意多边形 242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4" name="任意多边形 243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5" name="任意多边形 244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6" name="任意多边形 245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7" name="任意多边形 246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8" name="任意多边形 247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9" name="任意多边形 248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0" name="任意多边形 249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1" name="任意多边形 250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2" name="任意多边形 251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3" name="任意多边形 252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4" name="任意多边形 253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5" name="任意多边形 254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6" name="任意多边形 255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</p:grpSp>
      <p:sp>
        <p:nvSpPr>
          <p:cNvPr id="257" name="矩形 256"/>
          <p:cNvSpPr/>
          <p:nvPr/>
        </p:nvSpPr>
        <p:spPr>
          <a:xfrm>
            <a:off x="799154" y="2685545"/>
            <a:ext cx="8779581" cy="129266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6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本课结束</a:t>
            </a:r>
          </a:p>
        </p:txBody>
      </p:sp>
      <p:sp>
        <p:nvSpPr>
          <p:cNvPr id="258" name="矩形 257"/>
          <p:cNvSpPr/>
          <p:nvPr/>
        </p:nvSpPr>
        <p:spPr>
          <a:xfrm>
            <a:off x="3669971" y="4149080"/>
            <a:ext cx="6100024" cy="507831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1218565"/>
            <a:r>
              <a:rPr lang="zh-CN" altLang="en-US" sz="24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更多精彩内容请登录：</a:t>
            </a:r>
            <a:r>
              <a:rPr lang="en-US" altLang="zh-CN" sz="2700" b="1" dirty="0" smtClean="0">
                <a:solidFill>
                  <a:prstClr val="white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www.zghkt.cn</a:t>
            </a:r>
            <a:endParaRPr lang="zh-CN" altLang="en-US" sz="2700" b="1" dirty="0">
              <a:solidFill>
                <a:prstClr val="white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2" name="Picture 2" descr="\\Rm-美编\本地磁盘（F）\1一帆融媒公司文件\企业文化相关资料\LOGO\0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098" y="188640"/>
            <a:ext cx="2608169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2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0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57" grpId="0"/>
      <p:bldP spid="25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1079</TotalTime>
  <Words>3867</Words>
  <Application>Microsoft Office PowerPoint</Application>
  <PresentationFormat>自定义</PresentationFormat>
  <Paragraphs>622</Paragraphs>
  <Slides>78</Slides>
  <Notes>1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78</vt:i4>
      </vt:variant>
    </vt:vector>
  </HeadingPairs>
  <TitlesOfParts>
    <vt:vector size="80" baseType="lpstr">
      <vt:lpstr>Office 主题​​</vt:lpstr>
      <vt:lpstr>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xb21cn</dc:creator>
  <cp:lastModifiedBy>xb21cn</cp:lastModifiedBy>
  <cp:revision>214</cp:revision>
  <dcterms:created xsi:type="dcterms:W3CDTF">2021-04-02T06:41:31Z</dcterms:created>
  <dcterms:modified xsi:type="dcterms:W3CDTF">2023-11-29T05:39:48Z</dcterms:modified>
</cp:coreProperties>
</file>